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avan Suraj Chunduru" userId="5e7f048e67ddae05" providerId="LiveId" clId="{D1DB50D4-832C-415D-A133-5632F919AFE3}"/>
    <pc:docChg chg="custSel modSld">
      <pc:chgData name="Sravan Suraj Chunduru" userId="5e7f048e67ddae05" providerId="LiveId" clId="{D1DB50D4-832C-415D-A133-5632F919AFE3}" dt="2024-07-01T04:13:57.705" v="7" actId="478"/>
      <pc:docMkLst>
        <pc:docMk/>
      </pc:docMkLst>
      <pc:sldChg chg="delSp mod">
        <pc:chgData name="Sravan Suraj Chunduru" userId="5e7f048e67ddae05" providerId="LiveId" clId="{D1DB50D4-832C-415D-A133-5632F919AFE3}" dt="2024-07-01T04:13:34.445" v="0" actId="478"/>
        <pc:sldMkLst>
          <pc:docMk/>
          <pc:sldMk cId="0" sldId="256"/>
        </pc:sldMkLst>
        <pc:picChg chg="del">
          <ac:chgData name="Sravan Suraj Chunduru" userId="5e7f048e67ddae05" providerId="LiveId" clId="{D1DB50D4-832C-415D-A133-5632F919AFE3}" dt="2024-07-01T04:13:34.445" v="0" actId="478"/>
          <ac:picMkLst>
            <pc:docMk/>
            <pc:sldMk cId="0" sldId="256"/>
            <ac:picMk id="11" creationId="{00000000-0000-0000-0000-000000000000}"/>
          </ac:picMkLst>
        </pc:picChg>
      </pc:sldChg>
      <pc:sldChg chg="delSp mod">
        <pc:chgData name="Sravan Suraj Chunduru" userId="5e7f048e67ddae05" providerId="LiveId" clId="{D1DB50D4-832C-415D-A133-5632F919AFE3}" dt="2024-07-01T04:13:39.881" v="1" actId="478"/>
        <pc:sldMkLst>
          <pc:docMk/>
          <pc:sldMk cId="0" sldId="257"/>
        </pc:sldMkLst>
        <pc:picChg chg="del">
          <ac:chgData name="Sravan Suraj Chunduru" userId="5e7f048e67ddae05" providerId="LiveId" clId="{D1DB50D4-832C-415D-A133-5632F919AFE3}" dt="2024-07-01T04:13:39.881" v="1" actId="478"/>
          <ac:picMkLst>
            <pc:docMk/>
            <pc:sldMk cId="0" sldId="257"/>
            <ac:picMk id="23" creationId="{00000000-0000-0000-0000-000000000000}"/>
          </ac:picMkLst>
        </pc:picChg>
      </pc:sldChg>
      <pc:sldChg chg="delSp mod">
        <pc:chgData name="Sravan Suraj Chunduru" userId="5e7f048e67ddae05" providerId="LiveId" clId="{D1DB50D4-832C-415D-A133-5632F919AFE3}" dt="2024-07-01T04:13:43.812" v="2" actId="478"/>
        <pc:sldMkLst>
          <pc:docMk/>
          <pc:sldMk cId="0" sldId="258"/>
        </pc:sldMkLst>
        <pc:picChg chg="del">
          <ac:chgData name="Sravan Suraj Chunduru" userId="5e7f048e67ddae05" providerId="LiveId" clId="{D1DB50D4-832C-415D-A133-5632F919AFE3}" dt="2024-07-01T04:13:43.812" v="2" actId="478"/>
          <ac:picMkLst>
            <pc:docMk/>
            <pc:sldMk cId="0" sldId="258"/>
            <ac:picMk id="11" creationId="{00000000-0000-0000-0000-000000000000}"/>
          </ac:picMkLst>
        </pc:picChg>
      </pc:sldChg>
      <pc:sldChg chg="delSp mod">
        <pc:chgData name="Sravan Suraj Chunduru" userId="5e7f048e67ddae05" providerId="LiveId" clId="{D1DB50D4-832C-415D-A133-5632F919AFE3}" dt="2024-07-01T04:13:46.526" v="3" actId="478"/>
        <pc:sldMkLst>
          <pc:docMk/>
          <pc:sldMk cId="0" sldId="259"/>
        </pc:sldMkLst>
        <pc:picChg chg="del">
          <ac:chgData name="Sravan Suraj Chunduru" userId="5e7f048e67ddae05" providerId="LiveId" clId="{D1DB50D4-832C-415D-A133-5632F919AFE3}" dt="2024-07-01T04:13:46.526" v="3" actId="478"/>
          <ac:picMkLst>
            <pc:docMk/>
            <pc:sldMk cId="0" sldId="259"/>
            <ac:picMk id="19" creationId="{00000000-0000-0000-0000-000000000000}"/>
          </ac:picMkLst>
        </pc:picChg>
      </pc:sldChg>
      <pc:sldChg chg="delSp mod">
        <pc:chgData name="Sravan Suraj Chunduru" userId="5e7f048e67ddae05" providerId="LiveId" clId="{D1DB50D4-832C-415D-A133-5632F919AFE3}" dt="2024-07-01T04:13:49.688" v="4" actId="478"/>
        <pc:sldMkLst>
          <pc:docMk/>
          <pc:sldMk cId="0" sldId="260"/>
        </pc:sldMkLst>
        <pc:picChg chg="del">
          <ac:chgData name="Sravan Suraj Chunduru" userId="5e7f048e67ddae05" providerId="LiveId" clId="{D1DB50D4-832C-415D-A133-5632F919AFE3}" dt="2024-07-01T04:13:49.688" v="4" actId="478"/>
          <ac:picMkLst>
            <pc:docMk/>
            <pc:sldMk cId="0" sldId="260"/>
            <ac:picMk id="19" creationId="{00000000-0000-0000-0000-000000000000}"/>
          </ac:picMkLst>
        </pc:picChg>
      </pc:sldChg>
      <pc:sldChg chg="delSp mod">
        <pc:chgData name="Sravan Suraj Chunduru" userId="5e7f048e67ddae05" providerId="LiveId" clId="{D1DB50D4-832C-415D-A133-5632F919AFE3}" dt="2024-07-01T04:13:51.945" v="5" actId="478"/>
        <pc:sldMkLst>
          <pc:docMk/>
          <pc:sldMk cId="0" sldId="261"/>
        </pc:sldMkLst>
        <pc:picChg chg="del">
          <ac:chgData name="Sravan Suraj Chunduru" userId="5e7f048e67ddae05" providerId="LiveId" clId="{D1DB50D4-832C-415D-A133-5632F919AFE3}" dt="2024-07-01T04:13:51.945" v="5" actId="478"/>
          <ac:picMkLst>
            <pc:docMk/>
            <pc:sldMk cId="0" sldId="261"/>
            <ac:picMk id="28" creationId="{00000000-0000-0000-0000-000000000000}"/>
          </ac:picMkLst>
        </pc:picChg>
      </pc:sldChg>
      <pc:sldChg chg="delSp mod">
        <pc:chgData name="Sravan Suraj Chunduru" userId="5e7f048e67ddae05" providerId="LiveId" clId="{D1DB50D4-832C-415D-A133-5632F919AFE3}" dt="2024-07-01T04:13:54.842" v="6" actId="478"/>
        <pc:sldMkLst>
          <pc:docMk/>
          <pc:sldMk cId="0" sldId="262"/>
        </pc:sldMkLst>
        <pc:picChg chg="del">
          <ac:chgData name="Sravan Suraj Chunduru" userId="5e7f048e67ddae05" providerId="LiveId" clId="{D1DB50D4-832C-415D-A133-5632F919AFE3}" dt="2024-07-01T04:13:54.842" v="6" actId="478"/>
          <ac:picMkLst>
            <pc:docMk/>
            <pc:sldMk cId="0" sldId="262"/>
            <ac:picMk id="19" creationId="{00000000-0000-0000-0000-000000000000}"/>
          </ac:picMkLst>
        </pc:picChg>
      </pc:sldChg>
      <pc:sldChg chg="delSp mod">
        <pc:chgData name="Sravan Suraj Chunduru" userId="5e7f048e67ddae05" providerId="LiveId" clId="{D1DB50D4-832C-415D-A133-5632F919AFE3}" dt="2024-07-01T04:13:57.705" v="7" actId="478"/>
        <pc:sldMkLst>
          <pc:docMk/>
          <pc:sldMk cId="0" sldId="263"/>
        </pc:sldMkLst>
        <pc:picChg chg="del">
          <ac:chgData name="Sravan Suraj Chunduru" userId="5e7f048e67ddae05" providerId="LiveId" clId="{D1DB50D4-832C-415D-A133-5632F919AFE3}" dt="2024-07-01T04:13:57.705" v="7" actId="478"/>
          <ac:picMkLst>
            <pc:docMk/>
            <pc:sldMk cId="0" sldId="263"/>
            <ac:picMk id="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00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270046"/>
            <a:ext cx="4919305" cy="3689509"/>
          </a:xfrm>
          <a:prstGeom prst="rect">
            <a:avLst/>
          </a:prstGeom>
        </p:spPr>
      </p:pic>
      <p:sp>
        <p:nvSpPr>
          <p:cNvPr id="6" name="Text 2"/>
          <p:cNvSpPr/>
          <p:nvPr/>
        </p:nvSpPr>
        <p:spPr>
          <a:xfrm>
            <a:off x="793790" y="1914644"/>
            <a:ext cx="7556421" cy="1956435"/>
          </a:xfrm>
          <a:prstGeom prst="rect">
            <a:avLst/>
          </a:prstGeom>
          <a:noFill/>
          <a:ln/>
        </p:spPr>
        <p:txBody>
          <a:bodyPr wrap="square" rtlCol="0" anchor="t"/>
          <a:lstStyle/>
          <a:p>
            <a:pPr marL="0" indent="0">
              <a:lnSpc>
                <a:spcPts val="7702"/>
              </a:lnSpc>
              <a:buNone/>
            </a:pPr>
            <a:r>
              <a:rPr lang="en-US" sz="6162" dirty="0">
                <a:solidFill>
                  <a:srgbClr val="FFFFFF"/>
                </a:solidFill>
                <a:latin typeface="Fraunces" pitchFamily="34" charset="0"/>
                <a:ea typeface="Fraunces" pitchFamily="34" charset="-122"/>
                <a:cs typeface="Fraunces" pitchFamily="34" charset="-120"/>
              </a:rPr>
              <a:t>Introduction to Phishing Attacks</a:t>
            </a:r>
            <a:endParaRPr lang="en-US" sz="6162" dirty="0"/>
          </a:p>
        </p:txBody>
      </p:sp>
      <p:sp>
        <p:nvSpPr>
          <p:cNvPr id="7" name="Text 3"/>
          <p:cNvSpPr/>
          <p:nvPr/>
        </p:nvSpPr>
        <p:spPr>
          <a:xfrm>
            <a:off x="793790" y="4211241"/>
            <a:ext cx="7556421" cy="1451610"/>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Phishing is a common form of cybercrime in which attackers use deceptive techniques to trick victims into revealing sensitive information. The goal of phishing attacks is to gain access to personal accounts, financial data, or other valuable information.</a:t>
            </a:r>
            <a:endParaRPr lang="en-US" sz="1786" dirty="0"/>
          </a:p>
        </p:txBody>
      </p:sp>
      <p:sp>
        <p:nvSpPr>
          <p:cNvPr id="8" name="Shape 4"/>
          <p:cNvSpPr/>
          <p:nvPr/>
        </p:nvSpPr>
        <p:spPr>
          <a:xfrm>
            <a:off x="793790" y="5934908"/>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801410" y="5942528"/>
            <a:ext cx="347663" cy="347663"/>
          </a:xfrm>
          <a:prstGeom prst="rect">
            <a:avLst/>
          </a:prstGeom>
        </p:spPr>
      </p:pic>
      <p:sp>
        <p:nvSpPr>
          <p:cNvPr id="10" name="Text 5"/>
          <p:cNvSpPr/>
          <p:nvPr/>
        </p:nvSpPr>
        <p:spPr>
          <a:xfrm>
            <a:off x="1270040" y="5918002"/>
            <a:ext cx="4251484" cy="396835"/>
          </a:xfrm>
          <a:prstGeom prst="rect">
            <a:avLst/>
          </a:prstGeom>
          <a:noFill/>
          <a:ln/>
        </p:spPr>
        <p:txBody>
          <a:bodyPr wrap="none" rtlCol="0" anchor="t"/>
          <a:lstStyle/>
          <a:p>
            <a:pPr marL="0" indent="0" algn="l">
              <a:lnSpc>
                <a:spcPts val="3126"/>
              </a:lnSpc>
              <a:buNone/>
            </a:pPr>
            <a:r>
              <a:rPr lang="en-US" sz="2233" b="1" dirty="0">
                <a:solidFill>
                  <a:srgbClr val="EBECEF"/>
                </a:solidFill>
                <a:latin typeface="Epilogue" pitchFamily="34" charset="0"/>
                <a:ea typeface="Epilogue" pitchFamily="34" charset="-122"/>
                <a:cs typeface="Epilogue" pitchFamily="34" charset="-120"/>
              </a:rPr>
              <a:t>by SRAVAN SURAJ CHUNDURU .</a:t>
            </a:r>
            <a:endParaRPr lang="en-US" sz="22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8193" y="1817013"/>
            <a:ext cx="5057894" cy="4595574"/>
          </a:xfrm>
          <a:prstGeom prst="rect">
            <a:avLst/>
          </a:prstGeom>
        </p:spPr>
      </p:pic>
      <p:sp>
        <p:nvSpPr>
          <p:cNvPr id="6" name="Text 2"/>
          <p:cNvSpPr/>
          <p:nvPr/>
        </p:nvSpPr>
        <p:spPr>
          <a:xfrm>
            <a:off x="599956" y="1560552"/>
            <a:ext cx="6515100" cy="535781"/>
          </a:xfrm>
          <a:prstGeom prst="rect">
            <a:avLst/>
          </a:prstGeom>
          <a:noFill/>
          <a:ln/>
        </p:spPr>
        <p:txBody>
          <a:bodyPr wrap="none" rtlCol="0" anchor="t"/>
          <a:lstStyle/>
          <a:p>
            <a:pPr marL="0" indent="0">
              <a:lnSpc>
                <a:spcPts val="4218"/>
              </a:lnSpc>
              <a:buNone/>
            </a:pPr>
            <a:r>
              <a:rPr lang="en-US" sz="3375" dirty="0">
                <a:solidFill>
                  <a:srgbClr val="FFFFFF"/>
                </a:solidFill>
                <a:latin typeface="Fraunces" pitchFamily="34" charset="0"/>
                <a:ea typeface="Fraunces" pitchFamily="34" charset="-122"/>
                <a:cs typeface="Fraunces" pitchFamily="34" charset="-120"/>
              </a:rPr>
              <a:t>Understanding Phishing Tactics</a:t>
            </a:r>
            <a:endParaRPr lang="en-US" sz="3375" dirty="0"/>
          </a:p>
        </p:txBody>
      </p:sp>
      <p:sp>
        <p:nvSpPr>
          <p:cNvPr id="7" name="Shape 3"/>
          <p:cNvSpPr/>
          <p:nvPr/>
        </p:nvSpPr>
        <p:spPr>
          <a:xfrm>
            <a:off x="599956" y="2546152"/>
            <a:ext cx="385643" cy="385643"/>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8" name="Text 4"/>
          <p:cNvSpPr/>
          <p:nvPr/>
        </p:nvSpPr>
        <p:spPr>
          <a:xfrm>
            <a:off x="733782" y="2610326"/>
            <a:ext cx="117872" cy="257175"/>
          </a:xfrm>
          <a:prstGeom prst="rect">
            <a:avLst/>
          </a:prstGeom>
          <a:noFill/>
          <a:ln/>
        </p:spPr>
        <p:txBody>
          <a:bodyPr wrap="none" rtlCol="0" anchor="t"/>
          <a:lstStyle/>
          <a:p>
            <a:pPr marL="0" indent="0" algn="ctr">
              <a:lnSpc>
                <a:spcPts val="2025"/>
              </a:lnSpc>
              <a:buNone/>
            </a:pPr>
            <a:r>
              <a:rPr lang="en-US" sz="2025" dirty="0">
                <a:solidFill>
                  <a:srgbClr val="EBECEF"/>
                </a:solidFill>
                <a:latin typeface="Fraunces" pitchFamily="34" charset="0"/>
                <a:ea typeface="Fraunces" pitchFamily="34" charset="-122"/>
                <a:cs typeface="Fraunces" pitchFamily="34" charset="-120"/>
              </a:rPr>
              <a:t>1</a:t>
            </a:r>
            <a:endParaRPr lang="en-US" sz="2025" dirty="0"/>
          </a:p>
        </p:txBody>
      </p:sp>
      <p:sp>
        <p:nvSpPr>
          <p:cNvPr id="9" name="Text 5"/>
          <p:cNvSpPr/>
          <p:nvPr/>
        </p:nvSpPr>
        <p:spPr>
          <a:xfrm>
            <a:off x="1156930" y="2546152"/>
            <a:ext cx="2142768" cy="267891"/>
          </a:xfrm>
          <a:prstGeom prst="rect">
            <a:avLst/>
          </a:prstGeom>
          <a:noFill/>
          <a:ln/>
        </p:spPr>
        <p:txBody>
          <a:bodyPr wrap="none" rtlCol="0" anchor="t"/>
          <a:lstStyle/>
          <a:p>
            <a:pPr marL="0" indent="0">
              <a:lnSpc>
                <a:spcPts val="2109"/>
              </a:lnSpc>
              <a:buNone/>
            </a:pPr>
            <a:r>
              <a:rPr lang="en-US" sz="1687" dirty="0">
                <a:solidFill>
                  <a:srgbClr val="EBECEF"/>
                </a:solidFill>
                <a:latin typeface="Fraunces" pitchFamily="34" charset="0"/>
                <a:ea typeface="Fraunces" pitchFamily="34" charset="-122"/>
                <a:cs typeface="Fraunces" pitchFamily="34" charset="-120"/>
              </a:rPr>
              <a:t>Spoofed Emails</a:t>
            </a:r>
            <a:endParaRPr lang="en-US" sz="1687" dirty="0"/>
          </a:p>
        </p:txBody>
      </p:sp>
      <p:sp>
        <p:nvSpPr>
          <p:cNvPr id="10" name="Text 6"/>
          <p:cNvSpPr/>
          <p:nvPr/>
        </p:nvSpPr>
        <p:spPr>
          <a:xfrm>
            <a:off x="1156930" y="2916793"/>
            <a:ext cx="3329464" cy="1371600"/>
          </a:xfrm>
          <a:prstGeom prst="rect">
            <a:avLst/>
          </a:prstGeom>
          <a:noFill/>
          <a:ln/>
        </p:spPr>
        <p:txBody>
          <a:bodyPr wrap="square" rtlCol="0" anchor="t"/>
          <a:lstStyle/>
          <a:p>
            <a:pPr marL="0" indent="0">
              <a:lnSpc>
                <a:spcPts val="2160"/>
              </a:lnSpc>
              <a:buNone/>
            </a:pPr>
            <a:r>
              <a:rPr lang="en-US" sz="1350" dirty="0">
                <a:solidFill>
                  <a:srgbClr val="EBECEF"/>
                </a:solidFill>
                <a:latin typeface="Epilogue" pitchFamily="34" charset="0"/>
                <a:ea typeface="Epilogue" pitchFamily="34" charset="-122"/>
                <a:cs typeface="Epilogue" pitchFamily="34" charset="-120"/>
              </a:rPr>
              <a:t>Attackers send emails that appear to be from legitimate organizations, such as banks or online retailers. They may use a spoofed sender address to make the email look authentic.</a:t>
            </a:r>
            <a:endParaRPr lang="en-US" sz="1350" dirty="0"/>
          </a:p>
        </p:txBody>
      </p:sp>
      <p:sp>
        <p:nvSpPr>
          <p:cNvPr id="11" name="Shape 7"/>
          <p:cNvSpPr/>
          <p:nvPr/>
        </p:nvSpPr>
        <p:spPr>
          <a:xfrm>
            <a:off x="4657725" y="2546152"/>
            <a:ext cx="385643" cy="385643"/>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12" name="Text 8"/>
          <p:cNvSpPr/>
          <p:nvPr/>
        </p:nvSpPr>
        <p:spPr>
          <a:xfrm>
            <a:off x="4772620" y="2610326"/>
            <a:ext cx="155853" cy="257175"/>
          </a:xfrm>
          <a:prstGeom prst="rect">
            <a:avLst/>
          </a:prstGeom>
          <a:noFill/>
          <a:ln/>
        </p:spPr>
        <p:txBody>
          <a:bodyPr wrap="none" rtlCol="0" anchor="t"/>
          <a:lstStyle/>
          <a:p>
            <a:pPr marL="0" indent="0" algn="ctr">
              <a:lnSpc>
                <a:spcPts val="2025"/>
              </a:lnSpc>
              <a:buNone/>
            </a:pPr>
            <a:r>
              <a:rPr lang="en-US" sz="2025" dirty="0">
                <a:solidFill>
                  <a:srgbClr val="EBECEF"/>
                </a:solidFill>
                <a:latin typeface="Fraunces" pitchFamily="34" charset="0"/>
                <a:ea typeface="Fraunces" pitchFamily="34" charset="-122"/>
                <a:cs typeface="Fraunces" pitchFamily="34" charset="-120"/>
              </a:rPr>
              <a:t>2</a:t>
            </a:r>
            <a:endParaRPr lang="en-US" sz="2025" dirty="0"/>
          </a:p>
        </p:txBody>
      </p:sp>
      <p:sp>
        <p:nvSpPr>
          <p:cNvPr id="13" name="Text 9"/>
          <p:cNvSpPr/>
          <p:nvPr/>
        </p:nvSpPr>
        <p:spPr>
          <a:xfrm>
            <a:off x="5214699" y="2546152"/>
            <a:ext cx="2173367" cy="267891"/>
          </a:xfrm>
          <a:prstGeom prst="rect">
            <a:avLst/>
          </a:prstGeom>
          <a:noFill/>
          <a:ln/>
        </p:spPr>
        <p:txBody>
          <a:bodyPr wrap="none" rtlCol="0" anchor="t"/>
          <a:lstStyle/>
          <a:p>
            <a:pPr marL="0" indent="0">
              <a:lnSpc>
                <a:spcPts val="2109"/>
              </a:lnSpc>
              <a:buNone/>
            </a:pPr>
            <a:r>
              <a:rPr lang="en-US" sz="1687" dirty="0">
                <a:solidFill>
                  <a:srgbClr val="EBECEF"/>
                </a:solidFill>
                <a:latin typeface="Fraunces" pitchFamily="34" charset="0"/>
                <a:ea typeface="Fraunces" pitchFamily="34" charset="-122"/>
                <a:cs typeface="Fraunces" pitchFamily="34" charset="-120"/>
              </a:rPr>
              <a:t>Urgency and Scarcity</a:t>
            </a:r>
            <a:endParaRPr lang="en-US" sz="1687" dirty="0"/>
          </a:p>
        </p:txBody>
      </p:sp>
      <p:sp>
        <p:nvSpPr>
          <p:cNvPr id="14" name="Text 10"/>
          <p:cNvSpPr/>
          <p:nvPr/>
        </p:nvSpPr>
        <p:spPr>
          <a:xfrm>
            <a:off x="5214699" y="2916793"/>
            <a:ext cx="3329464" cy="1371600"/>
          </a:xfrm>
          <a:prstGeom prst="rect">
            <a:avLst/>
          </a:prstGeom>
          <a:noFill/>
          <a:ln/>
        </p:spPr>
        <p:txBody>
          <a:bodyPr wrap="square" rtlCol="0" anchor="t"/>
          <a:lstStyle/>
          <a:p>
            <a:pPr marL="0" indent="0">
              <a:lnSpc>
                <a:spcPts val="2160"/>
              </a:lnSpc>
              <a:buNone/>
            </a:pPr>
            <a:r>
              <a:rPr lang="en-US" sz="1350" dirty="0">
                <a:solidFill>
                  <a:srgbClr val="EBECEF"/>
                </a:solidFill>
                <a:latin typeface="Epilogue" pitchFamily="34" charset="0"/>
                <a:ea typeface="Epilogue" pitchFamily="34" charset="-122"/>
                <a:cs typeface="Epilogue" pitchFamily="34" charset="-120"/>
              </a:rPr>
              <a:t>Phishing emails often create a sense of urgency or scarcity, urging victims to act quickly before they miss out on an opportunity or experience a negative consequence.</a:t>
            </a:r>
            <a:endParaRPr lang="en-US" sz="1350" dirty="0"/>
          </a:p>
        </p:txBody>
      </p:sp>
      <p:sp>
        <p:nvSpPr>
          <p:cNvPr id="15" name="Shape 11"/>
          <p:cNvSpPr/>
          <p:nvPr/>
        </p:nvSpPr>
        <p:spPr>
          <a:xfrm>
            <a:off x="599956" y="4652486"/>
            <a:ext cx="385643" cy="385643"/>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16" name="Text 12"/>
          <p:cNvSpPr/>
          <p:nvPr/>
        </p:nvSpPr>
        <p:spPr>
          <a:xfrm>
            <a:off x="721757" y="4716661"/>
            <a:ext cx="141923" cy="257175"/>
          </a:xfrm>
          <a:prstGeom prst="rect">
            <a:avLst/>
          </a:prstGeom>
          <a:noFill/>
          <a:ln/>
        </p:spPr>
        <p:txBody>
          <a:bodyPr wrap="none" rtlCol="0" anchor="t"/>
          <a:lstStyle/>
          <a:p>
            <a:pPr marL="0" indent="0" algn="ctr">
              <a:lnSpc>
                <a:spcPts val="2025"/>
              </a:lnSpc>
              <a:buNone/>
            </a:pPr>
            <a:r>
              <a:rPr lang="en-US" sz="2025" dirty="0">
                <a:solidFill>
                  <a:srgbClr val="EBECEF"/>
                </a:solidFill>
                <a:latin typeface="Fraunces" pitchFamily="34" charset="0"/>
                <a:ea typeface="Fraunces" pitchFamily="34" charset="-122"/>
                <a:cs typeface="Fraunces" pitchFamily="34" charset="-120"/>
              </a:rPr>
              <a:t>3</a:t>
            </a:r>
            <a:endParaRPr lang="en-US" sz="2025" dirty="0"/>
          </a:p>
        </p:txBody>
      </p:sp>
      <p:sp>
        <p:nvSpPr>
          <p:cNvPr id="17" name="Text 13"/>
          <p:cNvSpPr/>
          <p:nvPr/>
        </p:nvSpPr>
        <p:spPr>
          <a:xfrm>
            <a:off x="1156930" y="4652486"/>
            <a:ext cx="2142768" cy="267891"/>
          </a:xfrm>
          <a:prstGeom prst="rect">
            <a:avLst/>
          </a:prstGeom>
          <a:noFill/>
          <a:ln/>
        </p:spPr>
        <p:txBody>
          <a:bodyPr wrap="none" rtlCol="0" anchor="t"/>
          <a:lstStyle/>
          <a:p>
            <a:pPr marL="0" indent="0">
              <a:lnSpc>
                <a:spcPts val="2109"/>
              </a:lnSpc>
              <a:buNone/>
            </a:pPr>
            <a:r>
              <a:rPr lang="en-US" sz="1687" dirty="0">
                <a:solidFill>
                  <a:srgbClr val="EBECEF"/>
                </a:solidFill>
                <a:latin typeface="Fraunces" pitchFamily="34" charset="0"/>
                <a:ea typeface="Fraunces" pitchFamily="34" charset="-122"/>
                <a:cs typeface="Fraunces" pitchFamily="34" charset="-120"/>
              </a:rPr>
              <a:t>Social Engineering</a:t>
            </a:r>
            <a:endParaRPr lang="en-US" sz="1687" dirty="0"/>
          </a:p>
        </p:txBody>
      </p:sp>
      <p:sp>
        <p:nvSpPr>
          <p:cNvPr id="18" name="Text 14"/>
          <p:cNvSpPr/>
          <p:nvPr/>
        </p:nvSpPr>
        <p:spPr>
          <a:xfrm>
            <a:off x="1156930" y="5023128"/>
            <a:ext cx="3329464" cy="1645920"/>
          </a:xfrm>
          <a:prstGeom prst="rect">
            <a:avLst/>
          </a:prstGeom>
          <a:noFill/>
          <a:ln/>
        </p:spPr>
        <p:txBody>
          <a:bodyPr wrap="square" rtlCol="0" anchor="t"/>
          <a:lstStyle/>
          <a:p>
            <a:pPr marL="0" indent="0">
              <a:lnSpc>
                <a:spcPts val="2160"/>
              </a:lnSpc>
              <a:buNone/>
            </a:pPr>
            <a:r>
              <a:rPr lang="en-US" sz="1350" dirty="0">
                <a:solidFill>
                  <a:srgbClr val="EBECEF"/>
                </a:solidFill>
                <a:latin typeface="Epilogue" pitchFamily="34" charset="0"/>
                <a:ea typeface="Epilogue" pitchFamily="34" charset="-122"/>
                <a:cs typeface="Epilogue" pitchFamily="34" charset="-120"/>
              </a:rPr>
              <a:t>Attackers use psychological manipulation to trick victims into providing sensitive information. They may create a sense of trust or exploit vulnerabilities to gain access to personal data.</a:t>
            </a:r>
            <a:endParaRPr lang="en-US" sz="1350" dirty="0"/>
          </a:p>
        </p:txBody>
      </p:sp>
      <p:sp>
        <p:nvSpPr>
          <p:cNvPr id="19" name="Shape 15"/>
          <p:cNvSpPr/>
          <p:nvPr/>
        </p:nvSpPr>
        <p:spPr>
          <a:xfrm>
            <a:off x="4657725" y="4652486"/>
            <a:ext cx="385643" cy="385643"/>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20" name="Text 16"/>
          <p:cNvSpPr/>
          <p:nvPr/>
        </p:nvSpPr>
        <p:spPr>
          <a:xfrm>
            <a:off x="4771906" y="4716661"/>
            <a:ext cx="157282" cy="257175"/>
          </a:xfrm>
          <a:prstGeom prst="rect">
            <a:avLst/>
          </a:prstGeom>
          <a:noFill/>
          <a:ln/>
        </p:spPr>
        <p:txBody>
          <a:bodyPr wrap="none" rtlCol="0" anchor="t"/>
          <a:lstStyle/>
          <a:p>
            <a:pPr marL="0" indent="0" algn="ctr">
              <a:lnSpc>
                <a:spcPts val="2025"/>
              </a:lnSpc>
              <a:buNone/>
            </a:pPr>
            <a:r>
              <a:rPr lang="en-US" sz="2025" dirty="0">
                <a:solidFill>
                  <a:srgbClr val="EBECEF"/>
                </a:solidFill>
                <a:latin typeface="Fraunces" pitchFamily="34" charset="0"/>
                <a:ea typeface="Fraunces" pitchFamily="34" charset="-122"/>
                <a:cs typeface="Fraunces" pitchFamily="34" charset="-120"/>
              </a:rPr>
              <a:t>4</a:t>
            </a:r>
            <a:endParaRPr lang="en-US" sz="2025" dirty="0"/>
          </a:p>
        </p:txBody>
      </p:sp>
      <p:sp>
        <p:nvSpPr>
          <p:cNvPr id="21" name="Text 17"/>
          <p:cNvSpPr/>
          <p:nvPr/>
        </p:nvSpPr>
        <p:spPr>
          <a:xfrm>
            <a:off x="5214699" y="4652486"/>
            <a:ext cx="2183725" cy="267891"/>
          </a:xfrm>
          <a:prstGeom prst="rect">
            <a:avLst/>
          </a:prstGeom>
          <a:noFill/>
          <a:ln/>
        </p:spPr>
        <p:txBody>
          <a:bodyPr wrap="none" rtlCol="0" anchor="t"/>
          <a:lstStyle/>
          <a:p>
            <a:pPr marL="0" indent="0">
              <a:lnSpc>
                <a:spcPts val="2109"/>
              </a:lnSpc>
              <a:buNone/>
            </a:pPr>
            <a:r>
              <a:rPr lang="en-US" sz="1687" dirty="0">
                <a:solidFill>
                  <a:srgbClr val="EBECEF"/>
                </a:solidFill>
                <a:latin typeface="Fraunces" pitchFamily="34" charset="0"/>
                <a:ea typeface="Fraunces" pitchFamily="34" charset="-122"/>
                <a:cs typeface="Fraunces" pitchFamily="34" charset="-120"/>
              </a:rPr>
              <a:t>Malware Distribution</a:t>
            </a:r>
            <a:endParaRPr lang="en-US" sz="1687" dirty="0"/>
          </a:p>
        </p:txBody>
      </p:sp>
      <p:sp>
        <p:nvSpPr>
          <p:cNvPr id="22" name="Text 18"/>
          <p:cNvSpPr/>
          <p:nvPr/>
        </p:nvSpPr>
        <p:spPr>
          <a:xfrm>
            <a:off x="5214699" y="5023128"/>
            <a:ext cx="3329464" cy="1645920"/>
          </a:xfrm>
          <a:prstGeom prst="rect">
            <a:avLst/>
          </a:prstGeom>
          <a:noFill/>
          <a:ln/>
        </p:spPr>
        <p:txBody>
          <a:bodyPr wrap="square" rtlCol="0" anchor="t"/>
          <a:lstStyle/>
          <a:p>
            <a:pPr marL="0" indent="0">
              <a:lnSpc>
                <a:spcPts val="2160"/>
              </a:lnSpc>
              <a:buNone/>
            </a:pPr>
            <a:r>
              <a:rPr lang="en-US" sz="1350" dirty="0">
                <a:solidFill>
                  <a:srgbClr val="EBECEF"/>
                </a:solidFill>
                <a:latin typeface="Epilogue" pitchFamily="34" charset="0"/>
                <a:ea typeface="Epilogue" pitchFamily="34" charset="-122"/>
                <a:cs typeface="Epilogue" pitchFamily="34" charset="-120"/>
              </a:rPr>
              <a:t>Phishing emails can contain malicious attachments or links that, when clicked, install malware on the victim's device. Malware can steal personal data, control the victim's computer, or launch further attacks.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sp>
        <p:nvSpPr>
          <p:cNvPr id="4" name="Text 2"/>
          <p:cNvSpPr/>
          <p:nvPr/>
        </p:nvSpPr>
        <p:spPr>
          <a:xfrm>
            <a:off x="793790" y="1999893"/>
            <a:ext cx="7820382" cy="708779"/>
          </a:xfrm>
          <a:prstGeom prst="rect">
            <a:avLst/>
          </a:prstGeom>
          <a:noFill/>
          <a:ln/>
        </p:spPr>
        <p:txBody>
          <a:bodyPr wrap="none" rtlCol="0" anchor="t"/>
          <a:lstStyle/>
          <a:p>
            <a:pPr marL="0" indent="0">
              <a:lnSpc>
                <a:spcPts val="5581"/>
              </a:lnSpc>
              <a:buNone/>
            </a:pPr>
            <a:r>
              <a:rPr lang="en-US" sz="4465" dirty="0">
                <a:solidFill>
                  <a:srgbClr val="FFFFFF"/>
                </a:solidFill>
                <a:latin typeface="Fraunces" pitchFamily="34" charset="0"/>
                <a:ea typeface="Fraunces" pitchFamily="34" charset="-122"/>
                <a:cs typeface="Fraunces" pitchFamily="34" charset="-120"/>
              </a:rPr>
              <a:t>Recognizing Phishing Emails</a:t>
            </a:r>
            <a:endParaRPr lang="en-US" sz="4465" dirty="0"/>
          </a:p>
        </p:txBody>
      </p:sp>
      <p:sp>
        <p:nvSpPr>
          <p:cNvPr id="5" name="Text 3"/>
          <p:cNvSpPr/>
          <p:nvPr/>
        </p:nvSpPr>
        <p:spPr>
          <a:xfrm>
            <a:off x="793790" y="3275648"/>
            <a:ext cx="3635097" cy="354330"/>
          </a:xfrm>
          <a:prstGeom prst="rect">
            <a:avLst/>
          </a:prstGeom>
          <a:noFill/>
          <a:ln/>
        </p:spPr>
        <p:txBody>
          <a:bodyPr wrap="non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Suspicious Sender Address</a:t>
            </a:r>
            <a:endParaRPr lang="en-US" sz="2233" dirty="0"/>
          </a:p>
        </p:txBody>
      </p:sp>
      <p:sp>
        <p:nvSpPr>
          <p:cNvPr id="6" name="Text 4"/>
          <p:cNvSpPr/>
          <p:nvPr/>
        </p:nvSpPr>
        <p:spPr>
          <a:xfrm>
            <a:off x="793790" y="3856792"/>
            <a:ext cx="3978116" cy="1814513"/>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Check the sender's email address carefully. It may be misspelled or use a domain that is not associated with the legitimate organization.</a:t>
            </a:r>
            <a:endParaRPr lang="en-US" sz="1786" dirty="0"/>
          </a:p>
        </p:txBody>
      </p:sp>
      <p:sp>
        <p:nvSpPr>
          <p:cNvPr id="7" name="Text 5"/>
          <p:cNvSpPr/>
          <p:nvPr/>
        </p:nvSpPr>
        <p:spPr>
          <a:xfrm>
            <a:off x="5332928" y="3275648"/>
            <a:ext cx="2842498" cy="354330"/>
          </a:xfrm>
          <a:prstGeom prst="rect">
            <a:avLst/>
          </a:prstGeom>
          <a:noFill/>
          <a:ln/>
        </p:spPr>
        <p:txBody>
          <a:bodyPr wrap="non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Unusual Subject Line</a:t>
            </a:r>
            <a:endParaRPr lang="en-US" sz="2233" dirty="0"/>
          </a:p>
        </p:txBody>
      </p:sp>
      <p:sp>
        <p:nvSpPr>
          <p:cNvPr id="8" name="Text 6"/>
          <p:cNvSpPr/>
          <p:nvPr/>
        </p:nvSpPr>
        <p:spPr>
          <a:xfrm>
            <a:off x="5332928" y="3856792"/>
            <a:ext cx="3978116" cy="1814513"/>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Phishing emails often have subject lines that are attention-grabbing, urgent, or misleading. Be wary of subject lines that sound too good to be true.</a:t>
            </a:r>
            <a:endParaRPr lang="en-US" sz="1786" dirty="0"/>
          </a:p>
        </p:txBody>
      </p:sp>
      <p:sp>
        <p:nvSpPr>
          <p:cNvPr id="9" name="Text 7"/>
          <p:cNvSpPr/>
          <p:nvPr/>
        </p:nvSpPr>
        <p:spPr>
          <a:xfrm>
            <a:off x="9872067" y="3275648"/>
            <a:ext cx="3978116" cy="708660"/>
          </a:xfrm>
          <a:prstGeom prst="rect">
            <a:avLst/>
          </a:prstGeom>
          <a:noFill/>
          <a:ln/>
        </p:spPr>
        <p:txBody>
          <a:bodyPr wrap="square" rtlCol="0" anchor="t"/>
          <a:lstStyle/>
          <a:p>
            <a:pPr marL="0" indent="0">
              <a:lnSpc>
                <a:spcPts val="2791"/>
              </a:lnSpc>
              <a:buNone/>
            </a:pPr>
            <a:r>
              <a:rPr lang="en-US" sz="2233" dirty="0">
                <a:solidFill>
                  <a:srgbClr val="FFFFFF"/>
                </a:solidFill>
                <a:latin typeface="Fraunces" pitchFamily="34" charset="0"/>
                <a:ea typeface="Fraunces" pitchFamily="34" charset="-122"/>
                <a:cs typeface="Fraunces" pitchFamily="34" charset="-120"/>
              </a:rPr>
              <a:t>Grammatical Errors and Poor Formatting</a:t>
            </a:r>
            <a:endParaRPr lang="en-US" sz="2233" dirty="0"/>
          </a:p>
        </p:txBody>
      </p:sp>
      <p:sp>
        <p:nvSpPr>
          <p:cNvPr id="10" name="Text 8"/>
          <p:cNvSpPr/>
          <p:nvPr/>
        </p:nvSpPr>
        <p:spPr>
          <a:xfrm>
            <a:off x="9872067" y="4211122"/>
            <a:ext cx="3978116" cy="1814513"/>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Attackers may not have a strong command of the English language, so phishing emails often contain grammatical errors, spelling mistakes, and poor formatting.</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8124" y="1599724"/>
            <a:ext cx="5030153" cy="5030153"/>
          </a:xfrm>
          <a:prstGeom prst="rect">
            <a:avLst/>
          </a:prstGeom>
        </p:spPr>
      </p:pic>
      <p:sp>
        <p:nvSpPr>
          <p:cNvPr id="6" name="Text 2"/>
          <p:cNvSpPr/>
          <p:nvPr/>
        </p:nvSpPr>
        <p:spPr>
          <a:xfrm>
            <a:off x="6125289" y="1512808"/>
            <a:ext cx="6915626" cy="570428"/>
          </a:xfrm>
          <a:prstGeom prst="rect">
            <a:avLst/>
          </a:prstGeom>
          <a:noFill/>
          <a:ln/>
        </p:spPr>
        <p:txBody>
          <a:bodyPr wrap="none" rtlCol="0" anchor="t"/>
          <a:lstStyle/>
          <a:p>
            <a:pPr marL="0" indent="0">
              <a:lnSpc>
                <a:spcPts val="4492"/>
              </a:lnSpc>
              <a:buNone/>
            </a:pPr>
            <a:r>
              <a:rPr lang="en-US" sz="3593" dirty="0">
                <a:solidFill>
                  <a:srgbClr val="FFFFFF"/>
                </a:solidFill>
                <a:latin typeface="Fraunces" pitchFamily="34" charset="0"/>
                <a:ea typeface="Fraunces" pitchFamily="34" charset="-122"/>
                <a:cs typeface="Fraunces" pitchFamily="34" charset="-120"/>
              </a:rPr>
              <a:t>Identifying Suspicious Websites</a:t>
            </a:r>
            <a:endParaRPr lang="en-US" sz="3593" dirty="0"/>
          </a:p>
        </p:txBody>
      </p:sp>
      <p:sp>
        <p:nvSpPr>
          <p:cNvPr id="7" name="Shape 3"/>
          <p:cNvSpPr/>
          <p:nvPr/>
        </p:nvSpPr>
        <p:spPr>
          <a:xfrm>
            <a:off x="6125289" y="2356961"/>
            <a:ext cx="3841909" cy="1942624"/>
          </a:xfrm>
          <a:prstGeom prst="roundRect">
            <a:avLst>
              <a:gd name="adj" fmla="val 4229"/>
            </a:avLst>
          </a:prstGeom>
          <a:solidFill>
            <a:srgbClr val="283157"/>
          </a:solidFill>
          <a:ln w="7620">
            <a:solidFill>
              <a:srgbClr val="414A70"/>
            </a:solidFill>
            <a:prstDash val="solid"/>
          </a:ln>
        </p:spPr>
        <p:txBody>
          <a:bodyPr/>
          <a:lstStyle/>
          <a:p>
            <a:endParaRPr lang="en-IN"/>
          </a:p>
        </p:txBody>
      </p:sp>
      <p:sp>
        <p:nvSpPr>
          <p:cNvPr id="8" name="Text 4"/>
          <p:cNvSpPr/>
          <p:nvPr/>
        </p:nvSpPr>
        <p:spPr>
          <a:xfrm>
            <a:off x="6315432" y="2547104"/>
            <a:ext cx="2281714" cy="285155"/>
          </a:xfrm>
          <a:prstGeom prst="rect">
            <a:avLst/>
          </a:prstGeom>
          <a:noFill/>
          <a:ln/>
        </p:spPr>
        <p:txBody>
          <a:bodyPr wrap="none" rtlCol="0" anchor="t"/>
          <a:lstStyle/>
          <a:p>
            <a:pPr marL="0" indent="0">
              <a:lnSpc>
                <a:spcPts val="2246"/>
              </a:lnSpc>
              <a:buNone/>
            </a:pPr>
            <a:r>
              <a:rPr lang="en-US" sz="1797" dirty="0">
                <a:solidFill>
                  <a:srgbClr val="EBECEF"/>
                </a:solidFill>
                <a:latin typeface="Fraunces" pitchFamily="34" charset="0"/>
                <a:ea typeface="Fraunces" pitchFamily="34" charset="-122"/>
                <a:cs typeface="Fraunces" pitchFamily="34" charset="-120"/>
              </a:rPr>
              <a:t>URL Misspellings</a:t>
            </a:r>
            <a:endParaRPr lang="en-US" sz="1797" dirty="0"/>
          </a:p>
        </p:txBody>
      </p:sp>
      <p:sp>
        <p:nvSpPr>
          <p:cNvPr id="9" name="Text 5"/>
          <p:cNvSpPr/>
          <p:nvPr/>
        </p:nvSpPr>
        <p:spPr>
          <a:xfrm>
            <a:off x="6315432" y="2941677"/>
            <a:ext cx="3461623" cy="1167765"/>
          </a:xfrm>
          <a:prstGeom prst="rect">
            <a:avLst/>
          </a:prstGeom>
          <a:noFill/>
          <a:ln/>
        </p:spPr>
        <p:txBody>
          <a:bodyPr wrap="square" rtlCol="0" anchor="t"/>
          <a:lstStyle/>
          <a:p>
            <a:pPr marL="0" indent="0">
              <a:lnSpc>
                <a:spcPts val="2300"/>
              </a:lnSpc>
              <a:buNone/>
            </a:pPr>
            <a:r>
              <a:rPr lang="en-US" sz="1437" dirty="0">
                <a:solidFill>
                  <a:srgbClr val="EBECEF"/>
                </a:solidFill>
                <a:latin typeface="Epilogue" pitchFamily="34" charset="0"/>
                <a:ea typeface="Epilogue" pitchFamily="34" charset="-122"/>
                <a:cs typeface="Epilogue" pitchFamily="34" charset="-120"/>
              </a:rPr>
              <a:t>Look for misspellings in the website URL. Attackers may create websites that closely resemble legitimate ones but with subtle differences in the URL.</a:t>
            </a:r>
            <a:endParaRPr lang="en-US" sz="1437" dirty="0"/>
          </a:p>
        </p:txBody>
      </p:sp>
      <p:sp>
        <p:nvSpPr>
          <p:cNvPr id="10" name="Shape 6"/>
          <p:cNvSpPr/>
          <p:nvPr/>
        </p:nvSpPr>
        <p:spPr>
          <a:xfrm>
            <a:off x="10149721" y="2356961"/>
            <a:ext cx="3841909" cy="1942624"/>
          </a:xfrm>
          <a:prstGeom prst="roundRect">
            <a:avLst>
              <a:gd name="adj" fmla="val 4229"/>
            </a:avLst>
          </a:prstGeom>
          <a:solidFill>
            <a:srgbClr val="283157"/>
          </a:solidFill>
          <a:ln w="7620">
            <a:solidFill>
              <a:srgbClr val="414A70"/>
            </a:solidFill>
            <a:prstDash val="solid"/>
          </a:ln>
        </p:spPr>
        <p:txBody>
          <a:bodyPr/>
          <a:lstStyle/>
          <a:p>
            <a:endParaRPr lang="en-IN"/>
          </a:p>
        </p:txBody>
      </p:sp>
      <p:sp>
        <p:nvSpPr>
          <p:cNvPr id="11" name="Text 7"/>
          <p:cNvSpPr/>
          <p:nvPr/>
        </p:nvSpPr>
        <p:spPr>
          <a:xfrm>
            <a:off x="10339864" y="2547104"/>
            <a:ext cx="2582704" cy="285155"/>
          </a:xfrm>
          <a:prstGeom prst="rect">
            <a:avLst/>
          </a:prstGeom>
          <a:noFill/>
          <a:ln/>
        </p:spPr>
        <p:txBody>
          <a:bodyPr wrap="none" rtlCol="0" anchor="t"/>
          <a:lstStyle/>
          <a:p>
            <a:pPr marL="0" indent="0">
              <a:lnSpc>
                <a:spcPts val="2246"/>
              </a:lnSpc>
              <a:buNone/>
            </a:pPr>
            <a:r>
              <a:rPr lang="en-US" sz="1797" dirty="0">
                <a:solidFill>
                  <a:srgbClr val="EBECEF"/>
                </a:solidFill>
                <a:latin typeface="Fraunces" pitchFamily="34" charset="0"/>
                <a:ea typeface="Fraunces" pitchFamily="34" charset="-122"/>
                <a:cs typeface="Fraunces" pitchFamily="34" charset="-120"/>
              </a:rPr>
              <a:t>Unsecured Connections</a:t>
            </a:r>
            <a:endParaRPr lang="en-US" sz="1797" dirty="0"/>
          </a:p>
        </p:txBody>
      </p:sp>
      <p:sp>
        <p:nvSpPr>
          <p:cNvPr id="12" name="Text 8"/>
          <p:cNvSpPr/>
          <p:nvPr/>
        </p:nvSpPr>
        <p:spPr>
          <a:xfrm>
            <a:off x="10339864" y="2941677"/>
            <a:ext cx="3461623" cy="1167765"/>
          </a:xfrm>
          <a:prstGeom prst="rect">
            <a:avLst/>
          </a:prstGeom>
          <a:noFill/>
          <a:ln/>
        </p:spPr>
        <p:txBody>
          <a:bodyPr wrap="square" rtlCol="0" anchor="t"/>
          <a:lstStyle/>
          <a:p>
            <a:pPr marL="0" indent="0">
              <a:lnSpc>
                <a:spcPts val="2300"/>
              </a:lnSpc>
              <a:buNone/>
            </a:pPr>
            <a:r>
              <a:rPr lang="en-US" sz="1437" dirty="0">
                <a:solidFill>
                  <a:srgbClr val="EBECEF"/>
                </a:solidFill>
                <a:latin typeface="Epilogue" pitchFamily="34" charset="0"/>
                <a:ea typeface="Epilogue" pitchFamily="34" charset="-122"/>
                <a:cs typeface="Epilogue" pitchFamily="34" charset="-120"/>
              </a:rPr>
              <a:t>Make sure the website uses a secure connection (HTTPS). Check for a padlock icon in the browser's address bar.</a:t>
            </a:r>
            <a:endParaRPr lang="en-US" sz="1437" dirty="0"/>
          </a:p>
        </p:txBody>
      </p:sp>
      <p:sp>
        <p:nvSpPr>
          <p:cNvPr id="13" name="Shape 9"/>
          <p:cNvSpPr/>
          <p:nvPr/>
        </p:nvSpPr>
        <p:spPr>
          <a:xfrm>
            <a:off x="6125289" y="4482108"/>
            <a:ext cx="3841909" cy="2234565"/>
          </a:xfrm>
          <a:prstGeom prst="roundRect">
            <a:avLst>
              <a:gd name="adj" fmla="val 3676"/>
            </a:avLst>
          </a:prstGeom>
          <a:solidFill>
            <a:srgbClr val="283157"/>
          </a:solidFill>
          <a:ln w="7620">
            <a:solidFill>
              <a:srgbClr val="414A70"/>
            </a:solidFill>
            <a:prstDash val="solid"/>
          </a:ln>
        </p:spPr>
        <p:txBody>
          <a:bodyPr/>
          <a:lstStyle/>
          <a:p>
            <a:endParaRPr lang="en-IN"/>
          </a:p>
        </p:txBody>
      </p:sp>
      <p:sp>
        <p:nvSpPr>
          <p:cNvPr id="14" name="Text 10"/>
          <p:cNvSpPr/>
          <p:nvPr/>
        </p:nvSpPr>
        <p:spPr>
          <a:xfrm>
            <a:off x="6315432" y="4672251"/>
            <a:ext cx="3087053" cy="285155"/>
          </a:xfrm>
          <a:prstGeom prst="rect">
            <a:avLst/>
          </a:prstGeom>
          <a:noFill/>
          <a:ln/>
        </p:spPr>
        <p:txBody>
          <a:bodyPr wrap="none" rtlCol="0" anchor="t"/>
          <a:lstStyle/>
          <a:p>
            <a:pPr marL="0" indent="0">
              <a:lnSpc>
                <a:spcPts val="2246"/>
              </a:lnSpc>
              <a:buNone/>
            </a:pPr>
            <a:r>
              <a:rPr lang="en-US" sz="1797" dirty="0">
                <a:solidFill>
                  <a:srgbClr val="EBECEF"/>
                </a:solidFill>
                <a:latin typeface="Fraunces" pitchFamily="34" charset="0"/>
                <a:ea typeface="Fraunces" pitchFamily="34" charset="-122"/>
                <a:cs typeface="Fraunces" pitchFamily="34" charset="-120"/>
              </a:rPr>
              <a:t>Lack of Contact Information</a:t>
            </a:r>
            <a:endParaRPr lang="en-US" sz="1797" dirty="0"/>
          </a:p>
        </p:txBody>
      </p:sp>
      <p:sp>
        <p:nvSpPr>
          <p:cNvPr id="15" name="Text 11"/>
          <p:cNvSpPr/>
          <p:nvPr/>
        </p:nvSpPr>
        <p:spPr>
          <a:xfrm>
            <a:off x="6315432" y="5066824"/>
            <a:ext cx="3461623" cy="1459706"/>
          </a:xfrm>
          <a:prstGeom prst="rect">
            <a:avLst/>
          </a:prstGeom>
          <a:noFill/>
          <a:ln/>
        </p:spPr>
        <p:txBody>
          <a:bodyPr wrap="square" rtlCol="0" anchor="t"/>
          <a:lstStyle/>
          <a:p>
            <a:pPr marL="0" indent="0">
              <a:lnSpc>
                <a:spcPts val="2300"/>
              </a:lnSpc>
              <a:buNone/>
            </a:pPr>
            <a:r>
              <a:rPr lang="en-US" sz="1437" dirty="0">
                <a:solidFill>
                  <a:srgbClr val="EBECEF"/>
                </a:solidFill>
                <a:latin typeface="Epilogue" pitchFamily="34" charset="0"/>
                <a:ea typeface="Epilogue" pitchFamily="34" charset="-122"/>
                <a:cs typeface="Epilogue" pitchFamily="34" charset="-120"/>
              </a:rPr>
              <a:t>Legitimate websites typically provide clear contact information, such as a phone number or email address. If a website lacks this information, it may be suspicious.</a:t>
            </a:r>
            <a:endParaRPr lang="en-US" sz="1437" dirty="0"/>
          </a:p>
        </p:txBody>
      </p:sp>
      <p:sp>
        <p:nvSpPr>
          <p:cNvPr id="16" name="Shape 12"/>
          <p:cNvSpPr/>
          <p:nvPr/>
        </p:nvSpPr>
        <p:spPr>
          <a:xfrm>
            <a:off x="10149721" y="4482108"/>
            <a:ext cx="3841909" cy="2234565"/>
          </a:xfrm>
          <a:prstGeom prst="roundRect">
            <a:avLst>
              <a:gd name="adj" fmla="val 3676"/>
            </a:avLst>
          </a:prstGeom>
          <a:solidFill>
            <a:srgbClr val="283157"/>
          </a:solidFill>
          <a:ln w="7620">
            <a:solidFill>
              <a:srgbClr val="414A70"/>
            </a:solidFill>
            <a:prstDash val="solid"/>
          </a:ln>
        </p:spPr>
        <p:txBody>
          <a:bodyPr/>
          <a:lstStyle/>
          <a:p>
            <a:endParaRPr lang="en-IN"/>
          </a:p>
        </p:txBody>
      </p:sp>
      <p:sp>
        <p:nvSpPr>
          <p:cNvPr id="17" name="Text 13"/>
          <p:cNvSpPr/>
          <p:nvPr/>
        </p:nvSpPr>
        <p:spPr>
          <a:xfrm>
            <a:off x="10339864" y="4672251"/>
            <a:ext cx="2954417" cy="285155"/>
          </a:xfrm>
          <a:prstGeom prst="rect">
            <a:avLst/>
          </a:prstGeom>
          <a:noFill/>
          <a:ln/>
        </p:spPr>
        <p:txBody>
          <a:bodyPr wrap="none" rtlCol="0" anchor="t"/>
          <a:lstStyle/>
          <a:p>
            <a:pPr marL="0" indent="0">
              <a:lnSpc>
                <a:spcPts val="2246"/>
              </a:lnSpc>
              <a:buNone/>
            </a:pPr>
            <a:r>
              <a:rPr lang="en-US" sz="1797" dirty="0">
                <a:solidFill>
                  <a:srgbClr val="EBECEF"/>
                </a:solidFill>
                <a:latin typeface="Fraunces" pitchFamily="34" charset="0"/>
                <a:ea typeface="Fraunces" pitchFamily="34" charset="-122"/>
                <a:cs typeface="Fraunces" pitchFamily="34" charset="-120"/>
              </a:rPr>
              <a:t>Excessive Pop-Ups and Ads</a:t>
            </a:r>
            <a:endParaRPr lang="en-US" sz="1797" dirty="0"/>
          </a:p>
        </p:txBody>
      </p:sp>
      <p:sp>
        <p:nvSpPr>
          <p:cNvPr id="18" name="Text 14"/>
          <p:cNvSpPr/>
          <p:nvPr/>
        </p:nvSpPr>
        <p:spPr>
          <a:xfrm>
            <a:off x="10339864" y="5066824"/>
            <a:ext cx="3461623" cy="1459706"/>
          </a:xfrm>
          <a:prstGeom prst="rect">
            <a:avLst/>
          </a:prstGeom>
          <a:noFill/>
          <a:ln/>
        </p:spPr>
        <p:txBody>
          <a:bodyPr wrap="square" rtlCol="0" anchor="t"/>
          <a:lstStyle/>
          <a:p>
            <a:pPr marL="0" indent="0">
              <a:lnSpc>
                <a:spcPts val="2300"/>
              </a:lnSpc>
              <a:buNone/>
            </a:pPr>
            <a:r>
              <a:rPr lang="en-US" sz="1437" dirty="0">
                <a:solidFill>
                  <a:srgbClr val="EBECEF"/>
                </a:solidFill>
                <a:latin typeface="Epilogue" pitchFamily="34" charset="0"/>
                <a:ea typeface="Epilogue" pitchFamily="34" charset="-122"/>
                <a:cs typeface="Epilogue" pitchFamily="34" charset="-120"/>
              </a:rPr>
              <a:t>A website with an excessive number of pop-ups or ads may be a sign that it is not legitimate. These websites may be trying to trick visitors into clicking on malicious links.</a:t>
            </a:r>
            <a:endParaRPr lang="en-US" sz="14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7647" y="2437805"/>
            <a:ext cx="5030986" cy="3353991"/>
          </a:xfrm>
          <a:prstGeom prst="rect">
            <a:avLst/>
          </a:prstGeom>
        </p:spPr>
      </p:pic>
      <p:sp>
        <p:nvSpPr>
          <p:cNvPr id="6" name="Text 2"/>
          <p:cNvSpPr/>
          <p:nvPr/>
        </p:nvSpPr>
        <p:spPr>
          <a:xfrm>
            <a:off x="6123861" y="938927"/>
            <a:ext cx="7869079" cy="1138238"/>
          </a:xfrm>
          <a:prstGeom prst="rect">
            <a:avLst/>
          </a:prstGeom>
          <a:noFill/>
          <a:ln/>
        </p:spPr>
        <p:txBody>
          <a:bodyPr wrap="square" rtlCol="0" anchor="t"/>
          <a:lstStyle/>
          <a:p>
            <a:pPr marL="0" indent="0">
              <a:lnSpc>
                <a:spcPts val="4482"/>
              </a:lnSpc>
              <a:buNone/>
            </a:pPr>
            <a:r>
              <a:rPr lang="en-US" sz="3585" dirty="0">
                <a:solidFill>
                  <a:srgbClr val="FFFFFF"/>
                </a:solidFill>
                <a:latin typeface="Fraunces" pitchFamily="34" charset="0"/>
                <a:ea typeface="Fraunces" pitchFamily="34" charset="-122"/>
                <a:cs typeface="Fraunces" pitchFamily="34" charset="-120"/>
              </a:rPr>
              <a:t>Protecting Against Social Engineering</a:t>
            </a:r>
            <a:endParaRPr lang="en-US" sz="3585" dirty="0"/>
          </a:p>
        </p:txBody>
      </p:sp>
      <p:pic>
        <p:nvPicPr>
          <p:cNvPr id="7" name="Image 2" descr="preencoded.png"/>
          <p:cNvPicPr>
            <a:picLocks noChangeAspect="1"/>
          </p:cNvPicPr>
          <p:nvPr/>
        </p:nvPicPr>
        <p:blipFill>
          <a:blip r:embed="rId5"/>
          <a:stretch>
            <a:fillRect/>
          </a:stretch>
        </p:blipFill>
        <p:spPr>
          <a:xfrm>
            <a:off x="6123861" y="2350294"/>
            <a:ext cx="455295" cy="455295"/>
          </a:xfrm>
          <a:prstGeom prst="rect">
            <a:avLst/>
          </a:prstGeom>
        </p:spPr>
      </p:pic>
      <p:sp>
        <p:nvSpPr>
          <p:cNvPr id="8" name="Text 3"/>
          <p:cNvSpPr/>
          <p:nvPr/>
        </p:nvSpPr>
        <p:spPr>
          <a:xfrm>
            <a:off x="6123861" y="2987635"/>
            <a:ext cx="2276594" cy="284559"/>
          </a:xfrm>
          <a:prstGeom prst="rect">
            <a:avLst/>
          </a:prstGeom>
          <a:noFill/>
          <a:ln/>
        </p:spPr>
        <p:txBody>
          <a:bodyPr wrap="none" rtlCol="0" anchor="t"/>
          <a:lstStyle/>
          <a:p>
            <a:pPr marL="0" indent="0" algn="l">
              <a:lnSpc>
                <a:spcPts val="2241"/>
              </a:lnSpc>
              <a:buNone/>
            </a:pPr>
            <a:r>
              <a:rPr lang="en-US" sz="1793" dirty="0">
                <a:solidFill>
                  <a:srgbClr val="EBECEF"/>
                </a:solidFill>
                <a:latin typeface="Fraunces" pitchFamily="34" charset="0"/>
                <a:ea typeface="Fraunces" pitchFamily="34" charset="-122"/>
                <a:cs typeface="Fraunces" pitchFamily="34" charset="-120"/>
              </a:rPr>
              <a:t>Be Aware</a:t>
            </a:r>
            <a:endParaRPr lang="en-US" sz="1793" dirty="0"/>
          </a:p>
        </p:txBody>
      </p:sp>
      <p:sp>
        <p:nvSpPr>
          <p:cNvPr id="9" name="Text 4"/>
          <p:cNvSpPr/>
          <p:nvPr/>
        </p:nvSpPr>
        <p:spPr>
          <a:xfrm>
            <a:off x="6123861" y="3381375"/>
            <a:ext cx="3797975" cy="1165860"/>
          </a:xfrm>
          <a:prstGeom prst="rect">
            <a:avLst/>
          </a:prstGeom>
          <a:noFill/>
          <a:ln/>
        </p:spPr>
        <p:txBody>
          <a:bodyPr wrap="square" rtlCol="0" anchor="t"/>
          <a:lstStyle/>
          <a:p>
            <a:pPr marL="0" indent="0" algn="l">
              <a:lnSpc>
                <a:spcPts val="2295"/>
              </a:lnSpc>
              <a:buNone/>
            </a:pPr>
            <a:r>
              <a:rPr lang="en-US" sz="1434" dirty="0">
                <a:solidFill>
                  <a:srgbClr val="EBECEF"/>
                </a:solidFill>
                <a:latin typeface="Epilogue" pitchFamily="34" charset="0"/>
                <a:ea typeface="Epilogue" pitchFamily="34" charset="-122"/>
                <a:cs typeface="Epilogue" pitchFamily="34" charset="-120"/>
              </a:rPr>
              <a:t>Be aware of the tactics that social engineers use to gain your trust and manipulate you into revealing sensitive information.</a:t>
            </a:r>
            <a:endParaRPr lang="en-US" sz="1434" dirty="0"/>
          </a:p>
        </p:txBody>
      </p:sp>
      <p:pic>
        <p:nvPicPr>
          <p:cNvPr id="10" name="Image 3" descr="preencoded.png"/>
          <p:cNvPicPr>
            <a:picLocks noChangeAspect="1"/>
          </p:cNvPicPr>
          <p:nvPr/>
        </p:nvPicPr>
        <p:blipFill>
          <a:blip r:embed="rId6"/>
          <a:stretch>
            <a:fillRect/>
          </a:stretch>
        </p:blipFill>
        <p:spPr>
          <a:xfrm>
            <a:off x="10194965" y="2350294"/>
            <a:ext cx="455295" cy="455295"/>
          </a:xfrm>
          <a:prstGeom prst="rect">
            <a:avLst/>
          </a:prstGeom>
        </p:spPr>
      </p:pic>
      <p:sp>
        <p:nvSpPr>
          <p:cNvPr id="11" name="Text 5"/>
          <p:cNvSpPr/>
          <p:nvPr/>
        </p:nvSpPr>
        <p:spPr>
          <a:xfrm>
            <a:off x="10194965" y="2987635"/>
            <a:ext cx="2276594" cy="284559"/>
          </a:xfrm>
          <a:prstGeom prst="rect">
            <a:avLst/>
          </a:prstGeom>
          <a:noFill/>
          <a:ln/>
        </p:spPr>
        <p:txBody>
          <a:bodyPr wrap="none" rtlCol="0" anchor="t"/>
          <a:lstStyle/>
          <a:p>
            <a:pPr marL="0" indent="0" algn="l">
              <a:lnSpc>
                <a:spcPts val="2241"/>
              </a:lnSpc>
              <a:buNone/>
            </a:pPr>
            <a:r>
              <a:rPr lang="en-US" sz="1793" dirty="0">
                <a:solidFill>
                  <a:srgbClr val="EBECEF"/>
                </a:solidFill>
                <a:latin typeface="Fraunces" pitchFamily="34" charset="0"/>
                <a:ea typeface="Fraunces" pitchFamily="34" charset="-122"/>
                <a:cs typeface="Fraunces" pitchFamily="34" charset="-120"/>
              </a:rPr>
              <a:t>Secure Devices</a:t>
            </a:r>
            <a:endParaRPr lang="en-US" sz="1793" dirty="0"/>
          </a:p>
        </p:txBody>
      </p:sp>
      <p:sp>
        <p:nvSpPr>
          <p:cNvPr id="12" name="Text 6"/>
          <p:cNvSpPr/>
          <p:nvPr/>
        </p:nvSpPr>
        <p:spPr>
          <a:xfrm>
            <a:off x="10194965" y="3381375"/>
            <a:ext cx="3797975" cy="1165860"/>
          </a:xfrm>
          <a:prstGeom prst="rect">
            <a:avLst/>
          </a:prstGeom>
          <a:noFill/>
          <a:ln/>
        </p:spPr>
        <p:txBody>
          <a:bodyPr wrap="square" rtlCol="0" anchor="t"/>
          <a:lstStyle/>
          <a:p>
            <a:pPr marL="0" indent="0" algn="l">
              <a:lnSpc>
                <a:spcPts val="2295"/>
              </a:lnSpc>
              <a:buNone/>
            </a:pPr>
            <a:r>
              <a:rPr lang="en-US" sz="1434" dirty="0">
                <a:solidFill>
                  <a:srgbClr val="EBECEF"/>
                </a:solidFill>
                <a:latin typeface="Epilogue" pitchFamily="34" charset="0"/>
                <a:ea typeface="Epilogue" pitchFamily="34" charset="-122"/>
                <a:cs typeface="Epilogue" pitchFamily="34" charset="-120"/>
              </a:rPr>
              <a:t>Use strong passwords, enable multi-factor authentication, and keep your software updated to protect your devices from malware.</a:t>
            </a:r>
            <a:endParaRPr lang="en-US" sz="1434" dirty="0"/>
          </a:p>
        </p:txBody>
      </p:sp>
      <p:pic>
        <p:nvPicPr>
          <p:cNvPr id="13" name="Image 4" descr="preencoded.png"/>
          <p:cNvPicPr>
            <a:picLocks noChangeAspect="1"/>
          </p:cNvPicPr>
          <p:nvPr/>
        </p:nvPicPr>
        <p:blipFill>
          <a:blip r:embed="rId7"/>
          <a:stretch>
            <a:fillRect/>
          </a:stretch>
        </p:blipFill>
        <p:spPr>
          <a:xfrm>
            <a:off x="6123861" y="5093613"/>
            <a:ext cx="455295" cy="455295"/>
          </a:xfrm>
          <a:prstGeom prst="rect">
            <a:avLst/>
          </a:prstGeom>
        </p:spPr>
      </p:pic>
      <p:sp>
        <p:nvSpPr>
          <p:cNvPr id="14" name="Text 7"/>
          <p:cNvSpPr/>
          <p:nvPr/>
        </p:nvSpPr>
        <p:spPr>
          <a:xfrm>
            <a:off x="6123861" y="5730954"/>
            <a:ext cx="2276594" cy="284559"/>
          </a:xfrm>
          <a:prstGeom prst="rect">
            <a:avLst/>
          </a:prstGeom>
          <a:noFill/>
          <a:ln/>
        </p:spPr>
        <p:txBody>
          <a:bodyPr wrap="none" rtlCol="0" anchor="t"/>
          <a:lstStyle/>
          <a:p>
            <a:pPr marL="0" indent="0" algn="l">
              <a:lnSpc>
                <a:spcPts val="2241"/>
              </a:lnSpc>
              <a:buNone/>
            </a:pPr>
            <a:r>
              <a:rPr lang="en-US" sz="1793" dirty="0">
                <a:solidFill>
                  <a:srgbClr val="EBECEF"/>
                </a:solidFill>
                <a:latin typeface="Fraunces" pitchFamily="34" charset="0"/>
                <a:ea typeface="Fraunces" pitchFamily="34" charset="-122"/>
                <a:cs typeface="Fraunces" pitchFamily="34" charset="-120"/>
              </a:rPr>
              <a:t>Verify Information</a:t>
            </a:r>
            <a:endParaRPr lang="en-US" sz="1793" dirty="0"/>
          </a:p>
        </p:txBody>
      </p:sp>
      <p:sp>
        <p:nvSpPr>
          <p:cNvPr id="15" name="Text 8"/>
          <p:cNvSpPr/>
          <p:nvPr/>
        </p:nvSpPr>
        <p:spPr>
          <a:xfrm>
            <a:off x="6123861" y="6124694"/>
            <a:ext cx="3797975" cy="1165860"/>
          </a:xfrm>
          <a:prstGeom prst="rect">
            <a:avLst/>
          </a:prstGeom>
          <a:noFill/>
          <a:ln/>
        </p:spPr>
        <p:txBody>
          <a:bodyPr wrap="square" rtlCol="0" anchor="t"/>
          <a:lstStyle/>
          <a:p>
            <a:pPr marL="0" indent="0" algn="l">
              <a:lnSpc>
                <a:spcPts val="2295"/>
              </a:lnSpc>
              <a:buNone/>
            </a:pPr>
            <a:r>
              <a:rPr lang="en-US" sz="1434" dirty="0">
                <a:solidFill>
                  <a:srgbClr val="EBECEF"/>
                </a:solidFill>
                <a:latin typeface="Epilogue" pitchFamily="34" charset="0"/>
                <a:ea typeface="Epilogue" pitchFamily="34" charset="-122"/>
                <a:cs typeface="Epilogue" pitchFamily="34" charset="-120"/>
              </a:rPr>
              <a:t>Always verify requests for personal information. If you are unsure about a request, contact the organization directly to confirm its legitimacy.</a:t>
            </a:r>
            <a:endParaRPr lang="en-US" sz="1434" dirty="0"/>
          </a:p>
        </p:txBody>
      </p:sp>
      <p:pic>
        <p:nvPicPr>
          <p:cNvPr id="16" name="Image 5" descr="preencoded.png"/>
          <p:cNvPicPr>
            <a:picLocks noChangeAspect="1"/>
          </p:cNvPicPr>
          <p:nvPr/>
        </p:nvPicPr>
        <p:blipFill>
          <a:blip r:embed="rId8"/>
          <a:stretch>
            <a:fillRect/>
          </a:stretch>
        </p:blipFill>
        <p:spPr>
          <a:xfrm>
            <a:off x="10194965" y="5093613"/>
            <a:ext cx="455295" cy="455295"/>
          </a:xfrm>
          <a:prstGeom prst="rect">
            <a:avLst/>
          </a:prstGeom>
        </p:spPr>
      </p:pic>
      <p:sp>
        <p:nvSpPr>
          <p:cNvPr id="17" name="Text 9"/>
          <p:cNvSpPr/>
          <p:nvPr/>
        </p:nvSpPr>
        <p:spPr>
          <a:xfrm>
            <a:off x="10194965" y="5730954"/>
            <a:ext cx="2276594" cy="284559"/>
          </a:xfrm>
          <a:prstGeom prst="rect">
            <a:avLst/>
          </a:prstGeom>
          <a:noFill/>
          <a:ln/>
        </p:spPr>
        <p:txBody>
          <a:bodyPr wrap="none" rtlCol="0" anchor="t"/>
          <a:lstStyle/>
          <a:p>
            <a:pPr marL="0" indent="0" algn="l">
              <a:lnSpc>
                <a:spcPts val="2241"/>
              </a:lnSpc>
              <a:buNone/>
            </a:pPr>
            <a:r>
              <a:rPr lang="en-US" sz="1793" dirty="0">
                <a:solidFill>
                  <a:srgbClr val="EBECEF"/>
                </a:solidFill>
                <a:latin typeface="Fraunces" pitchFamily="34" charset="0"/>
                <a:ea typeface="Fraunces" pitchFamily="34" charset="-122"/>
                <a:cs typeface="Fraunces" pitchFamily="34" charset="-120"/>
              </a:rPr>
              <a:t>Trust Your Instincts</a:t>
            </a:r>
            <a:endParaRPr lang="en-US" sz="1793" dirty="0"/>
          </a:p>
        </p:txBody>
      </p:sp>
      <p:sp>
        <p:nvSpPr>
          <p:cNvPr id="18" name="Text 10"/>
          <p:cNvSpPr/>
          <p:nvPr/>
        </p:nvSpPr>
        <p:spPr>
          <a:xfrm>
            <a:off x="10194965" y="6124694"/>
            <a:ext cx="3797975" cy="1165860"/>
          </a:xfrm>
          <a:prstGeom prst="rect">
            <a:avLst/>
          </a:prstGeom>
          <a:noFill/>
          <a:ln/>
        </p:spPr>
        <p:txBody>
          <a:bodyPr wrap="square" rtlCol="0" anchor="t"/>
          <a:lstStyle/>
          <a:p>
            <a:pPr marL="0" indent="0" algn="l">
              <a:lnSpc>
                <a:spcPts val="2295"/>
              </a:lnSpc>
              <a:buNone/>
            </a:pPr>
            <a:r>
              <a:rPr lang="en-US" sz="1434" dirty="0">
                <a:solidFill>
                  <a:srgbClr val="EBECEF"/>
                </a:solidFill>
                <a:latin typeface="Epilogue" pitchFamily="34" charset="0"/>
                <a:ea typeface="Epilogue" pitchFamily="34" charset="-122"/>
                <a:cs typeface="Epilogue" pitchFamily="34" charset="-120"/>
              </a:rPr>
              <a:t>If something feels off, it probably is. If you are unsure about a request or an email, don't hesitate to err on the side of caution.</a:t>
            </a:r>
            <a:endParaRPr lang="en-US" sz="143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2784753"/>
            <a:ext cx="5089565" cy="2660094"/>
          </a:xfrm>
          <a:prstGeom prst="rect">
            <a:avLst/>
          </a:prstGeom>
        </p:spPr>
      </p:pic>
      <p:sp>
        <p:nvSpPr>
          <p:cNvPr id="6" name="Text 2"/>
          <p:cNvSpPr/>
          <p:nvPr/>
        </p:nvSpPr>
        <p:spPr>
          <a:xfrm>
            <a:off x="6042065" y="1044893"/>
            <a:ext cx="6172795" cy="496133"/>
          </a:xfrm>
          <a:prstGeom prst="rect">
            <a:avLst/>
          </a:prstGeom>
          <a:noFill/>
          <a:ln/>
        </p:spPr>
        <p:txBody>
          <a:bodyPr wrap="none" rtlCol="0" anchor="t"/>
          <a:lstStyle/>
          <a:p>
            <a:pPr marL="0" indent="0">
              <a:lnSpc>
                <a:spcPts val="3907"/>
              </a:lnSpc>
              <a:buNone/>
            </a:pPr>
            <a:r>
              <a:rPr lang="en-US" sz="3126" dirty="0">
                <a:solidFill>
                  <a:srgbClr val="FFFFFF"/>
                </a:solidFill>
                <a:latin typeface="Fraunces" pitchFamily="34" charset="0"/>
                <a:ea typeface="Fraunces" pitchFamily="34" charset="-122"/>
                <a:cs typeface="Fraunces" pitchFamily="34" charset="-120"/>
              </a:rPr>
              <a:t>Best Practices for Email Security</a:t>
            </a:r>
            <a:endParaRPr lang="en-US" sz="3126" dirty="0"/>
          </a:p>
        </p:txBody>
      </p:sp>
      <p:sp>
        <p:nvSpPr>
          <p:cNvPr id="7" name="Shape 3"/>
          <p:cNvSpPr/>
          <p:nvPr/>
        </p:nvSpPr>
        <p:spPr>
          <a:xfrm>
            <a:off x="6264354" y="1779151"/>
            <a:ext cx="31671" cy="5405557"/>
          </a:xfrm>
          <a:prstGeom prst="roundRect">
            <a:avLst>
              <a:gd name="adj" fmla="val 225603"/>
            </a:avLst>
          </a:prstGeom>
          <a:solidFill>
            <a:srgbClr val="414A70"/>
          </a:solidFill>
          <a:ln/>
        </p:spPr>
        <p:txBody>
          <a:bodyPr/>
          <a:lstStyle/>
          <a:p>
            <a:endParaRPr lang="en-IN"/>
          </a:p>
        </p:txBody>
      </p:sp>
      <p:sp>
        <p:nvSpPr>
          <p:cNvPr id="8" name="Shape 4"/>
          <p:cNvSpPr/>
          <p:nvPr/>
        </p:nvSpPr>
        <p:spPr>
          <a:xfrm>
            <a:off x="6458783" y="2120503"/>
            <a:ext cx="555665" cy="31671"/>
          </a:xfrm>
          <a:prstGeom prst="roundRect">
            <a:avLst>
              <a:gd name="adj" fmla="val 225603"/>
            </a:avLst>
          </a:prstGeom>
          <a:solidFill>
            <a:srgbClr val="414A70"/>
          </a:solidFill>
          <a:ln/>
        </p:spPr>
        <p:txBody>
          <a:bodyPr/>
          <a:lstStyle/>
          <a:p>
            <a:endParaRPr lang="en-IN"/>
          </a:p>
        </p:txBody>
      </p:sp>
      <p:sp>
        <p:nvSpPr>
          <p:cNvPr id="9" name="Shape 5"/>
          <p:cNvSpPr/>
          <p:nvPr/>
        </p:nvSpPr>
        <p:spPr>
          <a:xfrm>
            <a:off x="6101596" y="1957745"/>
            <a:ext cx="357188" cy="357188"/>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10" name="Text 6"/>
          <p:cNvSpPr/>
          <p:nvPr/>
        </p:nvSpPr>
        <p:spPr>
          <a:xfrm>
            <a:off x="6225540" y="2017276"/>
            <a:ext cx="109180" cy="238125"/>
          </a:xfrm>
          <a:prstGeom prst="rect">
            <a:avLst/>
          </a:prstGeom>
          <a:noFill/>
          <a:ln/>
        </p:spPr>
        <p:txBody>
          <a:bodyPr wrap="none" rtlCol="0" anchor="t"/>
          <a:lstStyle/>
          <a:p>
            <a:pPr marL="0" indent="0" algn="ctr">
              <a:lnSpc>
                <a:spcPts val="1875"/>
              </a:lnSpc>
              <a:buNone/>
            </a:pPr>
            <a:r>
              <a:rPr lang="en-US" sz="1875" dirty="0">
                <a:solidFill>
                  <a:srgbClr val="EBECEF"/>
                </a:solidFill>
                <a:latin typeface="Fraunces" pitchFamily="34" charset="0"/>
                <a:ea typeface="Fraunces" pitchFamily="34" charset="-122"/>
                <a:cs typeface="Fraunces" pitchFamily="34" charset="-120"/>
              </a:rPr>
              <a:t>1</a:t>
            </a:r>
            <a:endParaRPr lang="en-US" sz="1875" dirty="0"/>
          </a:p>
        </p:txBody>
      </p:sp>
      <p:sp>
        <p:nvSpPr>
          <p:cNvPr id="11" name="Text 7"/>
          <p:cNvSpPr/>
          <p:nvPr/>
        </p:nvSpPr>
        <p:spPr>
          <a:xfrm>
            <a:off x="7153394" y="1937861"/>
            <a:ext cx="2092643" cy="248007"/>
          </a:xfrm>
          <a:prstGeom prst="rect">
            <a:avLst/>
          </a:prstGeom>
          <a:noFill/>
          <a:ln/>
        </p:spPr>
        <p:txBody>
          <a:bodyPr wrap="none" rtlCol="0" anchor="t"/>
          <a:lstStyle/>
          <a:p>
            <a:pPr marL="0" indent="0" algn="l">
              <a:lnSpc>
                <a:spcPts val="1953"/>
              </a:lnSpc>
              <a:buNone/>
            </a:pPr>
            <a:r>
              <a:rPr lang="en-US" sz="1563" dirty="0">
                <a:solidFill>
                  <a:srgbClr val="EBECEF"/>
                </a:solidFill>
                <a:latin typeface="Fraunces" pitchFamily="34" charset="0"/>
                <a:ea typeface="Fraunces" pitchFamily="34" charset="-122"/>
                <a:cs typeface="Fraunces" pitchFamily="34" charset="-120"/>
              </a:rPr>
              <a:t>Use Strong Passwords</a:t>
            </a:r>
            <a:endParaRPr lang="en-US" sz="1563" dirty="0"/>
          </a:p>
        </p:txBody>
      </p:sp>
      <p:sp>
        <p:nvSpPr>
          <p:cNvPr id="12" name="Text 8"/>
          <p:cNvSpPr/>
          <p:nvPr/>
        </p:nvSpPr>
        <p:spPr>
          <a:xfrm>
            <a:off x="7153394" y="2281118"/>
            <a:ext cx="6921341" cy="508159"/>
          </a:xfrm>
          <a:prstGeom prst="rect">
            <a:avLst/>
          </a:prstGeom>
          <a:noFill/>
          <a:ln/>
        </p:spPr>
        <p:txBody>
          <a:bodyPr wrap="square" rtlCol="0" anchor="t"/>
          <a:lstStyle/>
          <a:p>
            <a:pPr marL="0" indent="0" algn="l">
              <a:lnSpc>
                <a:spcPts val="2000"/>
              </a:lnSpc>
              <a:buNone/>
            </a:pPr>
            <a:r>
              <a:rPr lang="en-US" sz="1250" dirty="0">
                <a:solidFill>
                  <a:srgbClr val="EBECEF"/>
                </a:solidFill>
                <a:latin typeface="Epilogue" pitchFamily="34" charset="0"/>
                <a:ea typeface="Epilogue" pitchFamily="34" charset="-122"/>
                <a:cs typeface="Epilogue" pitchFamily="34" charset="-120"/>
              </a:rPr>
              <a:t>Create strong passwords for your email accounts and use different passwords for different accounts.</a:t>
            </a:r>
            <a:endParaRPr lang="en-US" sz="1250" dirty="0"/>
          </a:p>
        </p:txBody>
      </p:sp>
      <p:sp>
        <p:nvSpPr>
          <p:cNvPr id="13" name="Shape 9"/>
          <p:cNvSpPr/>
          <p:nvPr/>
        </p:nvSpPr>
        <p:spPr>
          <a:xfrm>
            <a:off x="6458783" y="3448050"/>
            <a:ext cx="555665" cy="31671"/>
          </a:xfrm>
          <a:prstGeom prst="roundRect">
            <a:avLst>
              <a:gd name="adj" fmla="val 225603"/>
            </a:avLst>
          </a:prstGeom>
          <a:solidFill>
            <a:srgbClr val="414A70"/>
          </a:solidFill>
          <a:ln/>
        </p:spPr>
        <p:txBody>
          <a:bodyPr/>
          <a:lstStyle/>
          <a:p>
            <a:endParaRPr lang="en-IN"/>
          </a:p>
        </p:txBody>
      </p:sp>
      <p:sp>
        <p:nvSpPr>
          <p:cNvPr id="14" name="Shape 10"/>
          <p:cNvSpPr/>
          <p:nvPr/>
        </p:nvSpPr>
        <p:spPr>
          <a:xfrm>
            <a:off x="6101596" y="3285292"/>
            <a:ext cx="357188" cy="357188"/>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15" name="Text 11"/>
          <p:cNvSpPr/>
          <p:nvPr/>
        </p:nvSpPr>
        <p:spPr>
          <a:xfrm>
            <a:off x="6208038" y="3344823"/>
            <a:ext cx="144304" cy="238125"/>
          </a:xfrm>
          <a:prstGeom prst="rect">
            <a:avLst/>
          </a:prstGeom>
          <a:noFill/>
          <a:ln/>
        </p:spPr>
        <p:txBody>
          <a:bodyPr wrap="none" rtlCol="0" anchor="t"/>
          <a:lstStyle/>
          <a:p>
            <a:pPr marL="0" indent="0" algn="ctr">
              <a:lnSpc>
                <a:spcPts val="1875"/>
              </a:lnSpc>
              <a:buNone/>
            </a:pPr>
            <a:r>
              <a:rPr lang="en-US" sz="1875" dirty="0">
                <a:solidFill>
                  <a:srgbClr val="EBECEF"/>
                </a:solidFill>
                <a:latin typeface="Fraunces" pitchFamily="34" charset="0"/>
                <a:ea typeface="Fraunces" pitchFamily="34" charset="-122"/>
                <a:cs typeface="Fraunces" pitchFamily="34" charset="-120"/>
              </a:rPr>
              <a:t>2</a:t>
            </a:r>
            <a:endParaRPr lang="en-US" sz="1875" dirty="0"/>
          </a:p>
        </p:txBody>
      </p:sp>
      <p:sp>
        <p:nvSpPr>
          <p:cNvPr id="16" name="Text 12"/>
          <p:cNvSpPr/>
          <p:nvPr/>
        </p:nvSpPr>
        <p:spPr>
          <a:xfrm>
            <a:off x="7153394" y="3265408"/>
            <a:ext cx="3261717" cy="248007"/>
          </a:xfrm>
          <a:prstGeom prst="rect">
            <a:avLst/>
          </a:prstGeom>
          <a:noFill/>
          <a:ln/>
        </p:spPr>
        <p:txBody>
          <a:bodyPr wrap="none" rtlCol="0" anchor="t"/>
          <a:lstStyle/>
          <a:p>
            <a:pPr marL="0" indent="0" algn="l">
              <a:lnSpc>
                <a:spcPts val="1953"/>
              </a:lnSpc>
              <a:buNone/>
            </a:pPr>
            <a:r>
              <a:rPr lang="en-US" sz="1563" dirty="0">
                <a:solidFill>
                  <a:srgbClr val="EBECEF"/>
                </a:solidFill>
                <a:latin typeface="Fraunces" pitchFamily="34" charset="0"/>
                <a:ea typeface="Fraunces" pitchFamily="34" charset="-122"/>
                <a:cs typeface="Fraunces" pitchFamily="34" charset="-120"/>
              </a:rPr>
              <a:t>Enable Two-Factor Authentication</a:t>
            </a:r>
            <a:endParaRPr lang="en-US" sz="1563" dirty="0"/>
          </a:p>
        </p:txBody>
      </p:sp>
      <p:sp>
        <p:nvSpPr>
          <p:cNvPr id="17" name="Text 13"/>
          <p:cNvSpPr/>
          <p:nvPr/>
        </p:nvSpPr>
        <p:spPr>
          <a:xfrm>
            <a:off x="7153394" y="3608665"/>
            <a:ext cx="6921341" cy="762238"/>
          </a:xfrm>
          <a:prstGeom prst="rect">
            <a:avLst/>
          </a:prstGeom>
          <a:noFill/>
          <a:ln/>
        </p:spPr>
        <p:txBody>
          <a:bodyPr wrap="square" rtlCol="0" anchor="t"/>
          <a:lstStyle/>
          <a:p>
            <a:pPr marL="0" indent="0" algn="l">
              <a:lnSpc>
                <a:spcPts val="2000"/>
              </a:lnSpc>
              <a:buNone/>
            </a:pPr>
            <a:r>
              <a:rPr lang="en-US" sz="1250" dirty="0">
                <a:solidFill>
                  <a:srgbClr val="EBECEF"/>
                </a:solidFill>
                <a:latin typeface="Epilogue" pitchFamily="34" charset="0"/>
                <a:ea typeface="Epilogue" pitchFamily="34" charset="-122"/>
                <a:cs typeface="Epilogue" pitchFamily="34" charset="-120"/>
              </a:rPr>
              <a:t>Two-factor authentication adds an extra layer of security to your email account, requiring you to enter a code from your phone or other device in addition to your password.</a:t>
            </a:r>
            <a:endParaRPr lang="en-US" sz="1250" dirty="0"/>
          </a:p>
        </p:txBody>
      </p:sp>
      <p:sp>
        <p:nvSpPr>
          <p:cNvPr id="18" name="Shape 14"/>
          <p:cNvSpPr/>
          <p:nvPr/>
        </p:nvSpPr>
        <p:spPr>
          <a:xfrm>
            <a:off x="6458783" y="5029676"/>
            <a:ext cx="555665" cy="31671"/>
          </a:xfrm>
          <a:prstGeom prst="roundRect">
            <a:avLst>
              <a:gd name="adj" fmla="val 225603"/>
            </a:avLst>
          </a:prstGeom>
          <a:solidFill>
            <a:srgbClr val="414A70"/>
          </a:solidFill>
          <a:ln/>
        </p:spPr>
        <p:txBody>
          <a:bodyPr/>
          <a:lstStyle/>
          <a:p>
            <a:endParaRPr lang="en-IN"/>
          </a:p>
        </p:txBody>
      </p:sp>
      <p:sp>
        <p:nvSpPr>
          <p:cNvPr id="19" name="Shape 15"/>
          <p:cNvSpPr/>
          <p:nvPr/>
        </p:nvSpPr>
        <p:spPr>
          <a:xfrm>
            <a:off x="6101596" y="4866918"/>
            <a:ext cx="357188" cy="357188"/>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20" name="Text 16"/>
          <p:cNvSpPr/>
          <p:nvPr/>
        </p:nvSpPr>
        <p:spPr>
          <a:xfrm>
            <a:off x="6214467" y="4926449"/>
            <a:ext cx="131445" cy="238125"/>
          </a:xfrm>
          <a:prstGeom prst="rect">
            <a:avLst/>
          </a:prstGeom>
          <a:noFill/>
          <a:ln/>
        </p:spPr>
        <p:txBody>
          <a:bodyPr wrap="none" rtlCol="0" anchor="t"/>
          <a:lstStyle/>
          <a:p>
            <a:pPr marL="0" indent="0" algn="ctr">
              <a:lnSpc>
                <a:spcPts val="1875"/>
              </a:lnSpc>
              <a:buNone/>
            </a:pPr>
            <a:r>
              <a:rPr lang="en-US" sz="1875" dirty="0">
                <a:solidFill>
                  <a:srgbClr val="EBECEF"/>
                </a:solidFill>
                <a:latin typeface="Fraunces" pitchFamily="34" charset="0"/>
                <a:ea typeface="Fraunces" pitchFamily="34" charset="-122"/>
                <a:cs typeface="Fraunces" pitchFamily="34" charset="-120"/>
              </a:rPr>
              <a:t>3</a:t>
            </a:r>
            <a:endParaRPr lang="en-US" sz="1875" dirty="0"/>
          </a:p>
        </p:txBody>
      </p:sp>
      <p:sp>
        <p:nvSpPr>
          <p:cNvPr id="21" name="Text 17"/>
          <p:cNvSpPr/>
          <p:nvPr/>
        </p:nvSpPr>
        <p:spPr>
          <a:xfrm>
            <a:off x="7153394" y="4847034"/>
            <a:ext cx="2623542" cy="248007"/>
          </a:xfrm>
          <a:prstGeom prst="rect">
            <a:avLst/>
          </a:prstGeom>
          <a:noFill/>
          <a:ln/>
        </p:spPr>
        <p:txBody>
          <a:bodyPr wrap="none" rtlCol="0" anchor="t"/>
          <a:lstStyle/>
          <a:p>
            <a:pPr marL="0" indent="0" algn="l">
              <a:lnSpc>
                <a:spcPts val="1953"/>
              </a:lnSpc>
              <a:buNone/>
            </a:pPr>
            <a:r>
              <a:rPr lang="en-US" sz="1563" dirty="0">
                <a:solidFill>
                  <a:srgbClr val="EBECEF"/>
                </a:solidFill>
                <a:latin typeface="Fraunces" pitchFamily="34" charset="0"/>
                <a:ea typeface="Fraunces" pitchFamily="34" charset="-122"/>
                <a:cs typeface="Fraunces" pitchFamily="34" charset="-120"/>
              </a:rPr>
              <a:t>Be Cautious of Attachments</a:t>
            </a:r>
            <a:endParaRPr lang="en-US" sz="1563" dirty="0"/>
          </a:p>
        </p:txBody>
      </p:sp>
      <p:sp>
        <p:nvSpPr>
          <p:cNvPr id="22" name="Text 18"/>
          <p:cNvSpPr/>
          <p:nvPr/>
        </p:nvSpPr>
        <p:spPr>
          <a:xfrm>
            <a:off x="7153394" y="5190292"/>
            <a:ext cx="6921341" cy="508159"/>
          </a:xfrm>
          <a:prstGeom prst="rect">
            <a:avLst/>
          </a:prstGeom>
          <a:noFill/>
          <a:ln/>
        </p:spPr>
        <p:txBody>
          <a:bodyPr wrap="square" rtlCol="0" anchor="t"/>
          <a:lstStyle/>
          <a:p>
            <a:pPr marL="0" indent="0" algn="l">
              <a:lnSpc>
                <a:spcPts val="2000"/>
              </a:lnSpc>
              <a:buNone/>
            </a:pPr>
            <a:r>
              <a:rPr lang="en-US" sz="1250" dirty="0">
                <a:solidFill>
                  <a:srgbClr val="EBECEF"/>
                </a:solidFill>
                <a:latin typeface="Epilogue" pitchFamily="34" charset="0"/>
                <a:ea typeface="Epilogue" pitchFamily="34" charset="-122"/>
                <a:cs typeface="Epilogue" pitchFamily="34" charset="-120"/>
              </a:rPr>
              <a:t>Be wary of attachments from unknown senders or attachments that seem suspicious. Don't open attachments unless you are sure they are safe.</a:t>
            </a:r>
            <a:endParaRPr lang="en-US" sz="1250" dirty="0"/>
          </a:p>
        </p:txBody>
      </p:sp>
      <p:sp>
        <p:nvSpPr>
          <p:cNvPr id="23" name="Shape 19"/>
          <p:cNvSpPr/>
          <p:nvPr/>
        </p:nvSpPr>
        <p:spPr>
          <a:xfrm>
            <a:off x="6458783" y="6357223"/>
            <a:ext cx="555665" cy="31671"/>
          </a:xfrm>
          <a:prstGeom prst="roundRect">
            <a:avLst>
              <a:gd name="adj" fmla="val 225603"/>
            </a:avLst>
          </a:prstGeom>
          <a:solidFill>
            <a:srgbClr val="414A70"/>
          </a:solidFill>
          <a:ln/>
        </p:spPr>
        <p:txBody>
          <a:bodyPr/>
          <a:lstStyle/>
          <a:p>
            <a:endParaRPr lang="en-IN"/>
          </a:p>
        </p:txBody>
      </p:sp>
      <p:sp>
        <p:nvSpPr>
          <p:cNvPr id="24" name="Shape 20"/>
          <p:cNvSpPr/>
          <p:nvPr/>
        </p:nvSpPr>
        <p:spPr>
          <a:xfrm>
            <a:off x="6101596" y="6194465"/>
            <a:ext cx="357188" cy="357188"/>
          </a:xfrm>
          <a:prstGeom prst="roundRect">
            <a:avLst>
              <a:gd name="adj" fmla="val 20004"/>
            </a:avLst>
          </a:prstGeom>
          <a:solidFill>
            <a:srgbClr val="283157"/>
          </a:solidFill>
          <a:ln w="7620">
            <a:solidFill>
              <a:srgbClr val="414A70"/>
            </a:solidFill>
            <a:prstDash val="solid"/>
          </a:ln>
        </p:spPr>
        <p:txBody>
          <a:bodyPr/>
          <a:lstStyle/>
          <a:p>
            <a:endParaRPr lang="en-IN"/>
          </a:p>
        </p:txBody>
      </p:sp>
      <p:sp>
        <p:nvSpPr>
          <p:cNvPr id="25" name="Text 21"/>
          <p:cNvSpPr/>
          <p:nvPr/>
        </p:nvSpPr>
        <p:spPr>
          <a:xfrm>
            <a:off x="6207323" y="6253996"/>
            <a:ext cx="145613" cy="238125"/>
          </a:xfrm>
          <a:prstGeom prst="rect">
            <a:avLst/>
          </a:prstGeom>
          <a:noFill/>
          <a:ln/>
        </p:spPr>
        <p:txBody>
          <a:bodyPr wrap="none" rtlCol="0" anchor="t"/>
          <a:lstStyle/>
          <a:p>
            <a:pPr marL="0" indent="0" algn="ctr">
              <a:lnSpc>
                <a:spcPts val="1875"/>
              </a:lnSpc>
              <a:buNone/>
            </a:pPr>
            <a:r>
              <a:rPr lang="en-US" sz="1875" dirty="0">
                <a:solidFill>
                  <a:srgbClr val="EBECEF"/>
                </a:solidFill>
                <a:latin typeface="Fraunces" pitchFamily="34" charset="0"/>
                <a:ea typeface="Fraunces" pitchFamily="34" charset="-122"/>
                <a:cs typeface="Fraunces" pitchFamily="34" charset="-120"/>
              </a:rPr>
              <a:t>4</a:t>
            </a:r>
            <a:endParaRPr lang="en-US" sz="1875" dirty="0"/>
          </a:p>
        </p:txBody>
      </p:sp>
      <p:sp>
        <p:nvSpPr>
          <p:cNvPr id="26" name="Text 22"/>
          <p:cNvSpPr/>
          <p:nvPr/>
        </p:nvSpPr>
        <p:spPr>
          <a:xfrm>
            <a:off x="7153394" y="6174581"/>
            <a:ext cx="2405182" cy="248007"/>
          </a:xfrm>
          <a:prstGeom prst="rect">
            <a:avLst/>
          </a:prstGeom>
          <a:noFill/>
          <a:ln/>
        </p:spPr>
        <p:txBody>
          <a:bodyPr wrap="none" rtlCol="0" anchor="t"/>
          <a:lstStyle/>
          <a:p>
            <a:pPr marL="0" indent="0" algn="l">
              <a:lnSpc>
                <a:spcPts val="1953"/>
              </a:lnSpc>
              <a:buNone/>
            </a:pPr>
            <a:r>
              <a:rPr lang="en-US" sz="1563" dirty="0">
                <a:solidFill>
                  <a:srgbClr val="EBECEF"/>
                </a:solidFill>
                <a:latin typeface="Fraunces" pitchFamily="34" charset="0"/>
                <a:ea typeface="Fraunces" pitchFamily="34" charset="-122"/>
                <a:cs typeface="Fraunces" pitchFamily="34" charset="-120"/>
              </a:rPr>
              <a:t>Report Suspicious Emails</a:t>
            </a:r>
            <a:endParaRPr lang="en-US" sz="1563" dirty="0"/>
          </a:p>
        </p:txBody>
      </p:sp>
      <p:sp>
        <p:nvSpPr>
          <p:cNvPr id="27" name="Text 23"/>
          <p:cNvSpPr/>
          <p:nvPr/>
        </p:nvSpPr>
        <p:spPr>
          <a:xfrm>
            <a:off x="7153394" y="6517838"/>
            <a:ext cx="6921341" cy="508159"/>
          </a:xfrm>
          <a:prstGeom prst="rect">
            <a:avLst/>
          </a:prstGeom>
          <a:noFill/>
          <a:ln/>
        </p:spPr>
        <p:txBody>
          <a:bodyPr wrap="square" rtlCol="0" anchor="t"/>
          <a:lstStyle/>
          <a:p>
            <a:pPr marL="0" indent="0" algn="l">
              <a:lnSpc>
                <a:spcPts val="2000"/>
              </a:lnSpc>
              <a:buNone/>
            </a:pPr>
            <a:r>
              <a:rPr lang="en-US" sz="1250" dirty="0">
                <a:solidFill>
                  <a:srgbClr val="EBECEF"/>
                </a:solidFill>
                <a:latin typeface="Epilogue" pitchFamily="34" charset="0"/>
                <a:ea typeface="Epilogue" pitchFamily="34" charset="-122"/>
                <a:cs typeface="Epilogue" pitchFamily="34" charset="-120"/>
              </a:rPr>
              <a:t>Report any phishing emails you receive to your email provider or to the appropriate authorities. This can help prevent others from falling victim to the same attack.</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09550" y="1816179"/>
            <a:ext cx="5067181" cy="4597122"/>
          </a:xfrm>
          <a:prstGeom prst="rect">
            <a:avLst/>
          </a:prstGeom>
        </p:spPr>
      </p:pic>
      <p:sp>
        <p:nvSpPr>
          <p:cNvPr id="6" name="Text 2"/>
          <p:cNvSpPr/>
          <p:nvPr/>
        </p:nvSpPr>
        <p:spPr>
          <a:xfrm>
            <a:off x="6073259" y="1044297"/>
            <a:ext cx="7707035" cy="523994"/>
          </a:xfrm>
          <a:prstGeom prst="rect">
            <a:avLst/>
          </a:prstGeom>
          <a:noFill/>
          <a:ln/>
        </p:spPr>
        <p:txBody>
          <a:bodyPr wrap="none" rtlCol="0" anchor="t"/>
          <a:lstStyle/>
          <a:p>
            <a:pPr marL="0" indent="0">
              <a:lnSpc>
                <a:spcPts val="4126"/>
              </a:lnSpc>
              <a:buNone/>
            </a:pPr>
            <a:r>
              <a:rPr lang="en-US" sz="3301" dirty="0">
                <a:solidFill>
                  <a:srgbClr val="FFFFFF"/>
                </a:solidFill>
                <a:latin typeface="Fraunces" pitchFamily="34" charset="0"/>
                <a:ea typeface="Fraunces" pitchFamily="34" charset="-122"/>
                <a:cs typeface="Fraunces" pitchFamily="34" charset="-120"/>
              </a:rPr>
              <a:t>Reporting and Responding to Phishing</a:t>
            </a:r>
            <a:endParaRPr lang="en-US" sz="3301" dirty="0"/>
          </a:p>
        </p:txBody>
      </p:sp>
      <p:pic>
        <p:nvPicPr>
          <p:cNvPr id="7" name="Image 2" descr="preencoded.png"/>
          <p:cNvPicPr>
            <a:picLocks noChangeAspect="1"/>
          </p:cNvPicPr>
          <p:nvPr/>
        </p:nvPicPr>
        <p:blipFill>
          <a:blip r:embed="rId5"/>
          <a:stretch>
            <a:fillRect/>
          </a:stretch>
        </p:blipFill>
        <p:spPr>
          <a:xfrm>
            <a:off x="6073259" y="1819751"/>
            <a:ext cx="838319" cy="1341358"/>
          </a:xfrm>
          <a:prstGeom prst="rect">
            <a:avLst/>
          </a:prstGeom>
        </p:spPr>
      </p:pic>
      <p:sp>
        <p:nvSpPr>
          <p:cNvPr id="8" name="Text 3"/>
          <p:cNvSpPr/>
          <p:nvPr/>
        </p:nvSpPr>
        <p:spPr>
          <a:xfrm>
            <a:off x="7163038" y="1987391"/>
            <a:ext cx="3021092" cy="261937"/>
          </a:xfrm>
          <a:prstGeom prst="rect">
            <a:avLst/>
          </a:prstGeom>
          <a:noFill/>
          <a:ln/>
        </p:spPr>
        <p:txBody>
          <a:bodyPr wrap="none" rtlCol="0" anchor="t"/>
          <a:lstStyle/>
          <a:p>
            <a:pPr marL="0" indent="0" algn="l">
              <a:lnSpc>
                <a:spcPts val="2063"/>
              </a:lnSpc>
              <a:buNone/>
            </a:pPr>
            <a:r>
              <a:rPr lang="en-US" sz="1650" dirty="0">
                <a:solidFill>
                  <a:srgbClr val="EBECEF"/>
                </a:solidFill>
                <a:latin typeface="Fraunces" pitchFamily="34" charset="0"/>
                <a:ea typeface="Fraunces" pitchFamily="34" charset="-122"/>
                <a:cs typeface="Fraunces" pitchFamily="34" charset="-120"/>
              </a:rPr>
              <a:t>Report to Your Email Provider</a:t>
            </a:r>
            <a:endParaRPr lang="en-US" sz="1650" dirty="0"/>
          </a:p>
        </p:txBody>
      </p:sp>
      <p:sp>
        <p:nvSpPr>
          <p:cNvPr id="9" name="Text 4"/>
          <p:cNvSpPr/>
          <p:nvPr/>
        </p:nvSpPr>
        <p:spPr>
          <a:xfrm>
            <a:off x="7163038" y="2349818"/>
            <a:ext cx="6880503" cy="536258"/>
          </a:xfrm>
          <a:prstGeom prst="rect">
            <a:avLst/>
          </a:prstGeom>
          <a:noFill/>
          <a:ln/>
        </p:spPr>
        <p:txBody>
          <a:bodyPr wrap="square" rtlCol="0" anchor="t"/>
          <a:lstStyle/>
          <a:p>
            <a:pPr marL="0" indent="0" algn="l">
              <a:lnSpc>
                <a:spcPts val="2112"/>
              </a:lnSpc>
              <a:buNone/>
            </a:pPr>
            <a:r>
              <a:rPr lang="en-US" sz="1320" dirty="0">
                <a:solidFill>
                  <a:srgbClr val="EBECEF"/>
                </a:solidFill>
                <a:latin typeface="Epilogue" pitchFamily="34" charset="0"/>
                <a:ea typeface="Epilogue" pitchFamily="34" charset="-122"/>
                <a:cs typeface="Epilogue" pitchFamily="34" charset="-120"/>
              </a:rPr>
              <a:t>Most email providers have reporting mechanisms for phishing emails. Use these features to alert them to suspicious activity.</a:t>
            </a:r>
            <a:endParaRPr lang="en-US" sz="1320" dirty="0"/>
          </a:p>
        </p:txBody>
      </p:sp>
      <p:pic>
        <p:nvPicPr>
          <p:cNvPr id="10" name="Image 3" descr="preencoded.png"/>
          <p:cNvPicPr>
            <a:picLocks noChangeAspect="1"/>
          </p:cNvPicPr>
          <p:nvPr/>
        </p:nvPicPr>
        <p:blipFill>
          <a:blip r:embed="rId6"/>
          <a:stretch>
            <a:fillRect/>
          </a:stretch>
        </p:blipFill>
        <p:spPr>
          <a:xfrm>
            <a:off x="6073259" y="3161109"/>
            <a:ext cx="838319" cy="1341358"/>
          </a:xfrm>
          <a:prstGeom prst="rect">
            <a:avLst/>
          </a:prstGeom>
        </p:spPr>
      </p:pic>
      <p:sp>
        <p:nvSpPr>
          <p:cNvPr id="11" name="Text 5"/>
          <p:cNvSpPr/>
          <p:nvPr/>
        </p:nvSpPr>
        <p:spPr>
          <a:xfrm>
            <a:off x="7163038" y="3328749"/>
            <a:ext cx="2508528" cy="261937"/>
          </a:xfrm>
          <a:prstGeom prst="rect">
            <a:avLst/>
          </a:prstGeom>
          <a:noFill/>
          <a:ln/>
        </p:spPr>
        <p:txBody>
          <a:bodyPr wrap="none" rtlCol="0" anchor="t"/>
          <a:lstStyle/>
          <a:p>
            <a:pPr marL="0" indent="0" algn="l">
              <a:lnSpc>
                <a:spcPts val="2063"/>
              </a:lnSpc>
              <a:buNone/>
            </a:pPr>
            <a:r>
              <a:rPr lang="en-US" sz="1650" dirty="0">
                <a:solidFill>
                  <a:srgbClr val="EBECEF"/>
                </a:solidFill>
                <a:latin typeface="Fraunces" pitchFamily="34" charset="0"/>
                <a:ea typeface="Fraunces" pitchFamily="34" charset="-122"/>
                <a:cs typeface="Fraunces" pitchFamily="34" charset="-120"/>
              </a:rPr>
              <a:t>Contact the Organization</a:t>
            </a:r>
            <a:endParaRPr lang="en-US" sz="1650" dirty="0"/>
          </a:p>
        </p:txBody>
      </p:sp>
      <p:sp>
        <p:nvSpPr>
          <p:cNvPr id="12" name="Text 6"/>
          <p:cNvSpPr/>
          <p:nvPr/>
        </p:nvSpPr>
        <p:spPr>
          <a:xfrm>
            <a:off x="7163038" y="3691176"/>
            <a:ext cx="6880503" cy="536258"/>
          </a:xfrm>
          <a:prstGeom prst="rect">
            <a:avLst/>
          </a:prstGeom>
          <a:noFill/>
          <a:ln/>
        </p:spPr>
        <p:txBody>
          <a:bodyPr wrap="square" rtlCol="0" anchor="t"/>
          <a:lstStyle/>
          <a:p>
            <a:pPr marL="0" indent="0" algn="l">
              <a:lnSpc>
                <a:spcPts val="2112"/>
              </a:lnSpc>
              <a:buNone/>
            </a:pPr>
            <a:r>
              <a:rPr lang="en-US" sz="1320" dirty="0">
                <a:solidFill>
                  <a:srgbClr val="EBECEF"/>
                </a:solidFill>
                <a:latin typeface="Epilogue" pitchFamily="34" charset="0"/>
                <a:ea typeface="Epilogue" pitchFamily="34" charset="-122"/>
                <a:cs typeface="Epilogue" pitchFamily="34" charset="-120"/>
              </a:rPr>
              <a:t>If you believe a phishing email was sent from a legitimate organization, contact them directly to confirm its authenticity.</a:t>
            </a:r>
            <a:endParaRPr lang="en-US" sz="1320" dirty="0"/>
          </a:p>
        </p:txBody>
      </p:sp>
      <p:pic>
        <p:nvPicPr>
          <p:cNvPr id="13" name="Image 4" descr="preencoded.png"/>
          <p:cNvPicPr>
            <a:picLocks noChangeAspect="1"/>
          </p:cNvPicPr>
          <p:nvPr/>
        </p:nvPicPr>
        <p:blipFill>
          <a:blip r:embed="rId7"/>
          <a:stretch>
            <a:fillRect/>
          </a:stretch>
        </p:blipFill>
        <p:spPr>
          <a:xfrm>
            <a:off x="6073259" y="4502468"/>
            <a:ext cx="838319" cy="1341358"/>
          </a:xfrm>
          <a:prstGeom prst="rect">
            <a:avLst/>
          </a:prstGeom>
        </p:spPr>
      </p:pic>
      <p:sp>
        <p:nvSpPr>
          <p:cNvPr id="14" name="Text 7"/>
          <p:cNvSpPr/>
          <p:nvPr/>
        </p:nvSpPr>
        <p:spPr>
          <a:xfrm>
            <a:off x="7163038" y="4670108"/>
            <a:ext cx="2405777" cy="261937"/>
          </a:xfrm>
          <a:prstGeom prst="rect">
            <a:avLst/>
          </a:prstGeom>
          <a:noFill/>
          <a:ln/>
        </p:spPr>
        <p:txBody>
          <a:bodyPr wrap="none" rtlCol="0" anchor="t"/>
          <a:lstStyle/>
          <a:p>
            <a:pPr marL="0" indent="0" algn="l">
              <a:lnSpc>
                <a:spcPts val="2063"/>
              </a:lnSpc>
              <a:buNone/>
            </a:pPr>
            <a:r>
              <a:rPr lang="en-US" sz="1650" dirty="0">
                <a:solidFill>
                  <a:srgbClr val="EBECEF"/>
                </a:solidFill>
                <a:latin typeface="Fraunces" pitchFamily="34" charset="0"/>
                <a:ea typeface="Fraunces" pitchFamily="34" charset="-122"/>
                <a:cs typeface="Fraunces" pitchFamily="34" charset="-120"/>
              </a:rPr>
              <a:t>Change Your Passwords</a:t>
            </a:r>
            <a:endParaRPr lang="en-US" sz="1650" dirty="0"/>
          </a:p>
        </p:txBody>
      </p:sp>
      <p:sp>
        <p:nvSpPr>
          <p:cNvPr id="15" name="Text 8"/>
          <p:cNvSpPr/>
          <p:nvPr/>
        </p:nvSpPr>
        <p:spPr>
          <a:xfrm>
            <a:off x="7163038" y="5032534"/>
            <a:ext cx="6880503" cy="536258"/>
          </a:xfrm>
          <a:prstGeom prst="rect">
            <a:avLst/>
          </a:prstGeom>
          <a:noFill/>
          <a:ln/>
        </p:spPr>
        <p:txBody>
          <a:bodyPr wrap="square" rtlCol="0" anchor="t"/>
          <a:lstStyle/>
          <a:p>
            <a:pPr marL="0" indent="0" algn="l">
              <a:lnSpc>
                <a:spcPts val="2112"/>
              </a:lnSpc>
              <a:buNone/>
            </a:pPr>
            <a:r>
              <a:rPr lang="en-US" sz="1320" dirty="0">
                <a:solidFill>
                  <a:srgbClr val="EBECEF"/>
                </a:solidFill>
                <a:latin typeface="Epilogue" pitchFamily="34" charset="0"/>
                <a:ea typeface="Epilogue" pitchFamily="34" charset="-122"/>
                <a:cs typeface="Epilogue" pitchFamily="34" charset="-120"/>
              </a:rPr>
              <a:t>If you have entered sensitive information in a phishing email, change your passwords immediately. Use strong and unique passwords for each account.</a:t>
            </a:r>
            <a:endParaRPr lang="en-US" sz="1320" dirty="0"/>
          </a:p>
        </p:txBody>
      </p:sp>
      <p:pic>
        <p:nvPicPr>
          <p:cNvPr id="16" name="Image 5" descr="preencoded.png"/>
          <p:cNvPicPr>
            <a:picLocks noChangeAspect="1"/>
          </p:cNvPicPr>
          <p:nvPr/>
        </p:nvPicPr>
        <p:blipFill>
          <a:blip r:embed="rId8"/>
          <a:stretch>
            <a:fillRect/>
          </a:stretch>
        </p:blipFill>
        <p:spPr>
          <a:xfrm>
            <a:off x="6073259" y="5843826"/>
            <a:ext cx="838319" cy="1341358"/>
          </a:xfrm>
          <a:prstGeom prst="rect">
            <a:avLst/>
          </a:prstGeom>
        </p:spPr>
      </p:pic>
      <p:sp>
        <p:nvSpPr>
          <p:cNvPr id="17" name="Text 9"/>
          <p:cNvSpPr/>
          <p:nvPr/>
        </p:nvSpPr>
        <p:spPr>
          <a:xfrm>
            <a:off x="7163038" y="6011466"/>
            <a:ext cx="2316837" cy="261937"/>
          </a:xfrm>
          <a:prstGeom prst="rect">
            <a:avLst/>
          </a:prstGeom>
          <a:noFill/>
          <a:ln/>
        </p:spPr>
        <p:txBody>
          <a:bodyPr wrap="none" rtlCol="0" anchor="t"/>
          <a:lstStyle/>
          <a:p>
            <a:pPr marL="0" indent="0" algn="l">
              <a:lnSpc>
                <a:spcPts val="2063"/>
              </a:lnSpc>
              <a:buNone/>
            </a:pPr>
            <a:r>
              <a:rPr lang="en-US" sz="1650" dirty="0">
                <a:solidFill>
                  <a:srgbClr val="EBECEF"/>
                </a:solidFill>
                <a:latin typeface="Fraunces" pitchFamily="34" charset="0"/>
                <a:ea typeface="Fraunces" pitchFamily="34" charset="-122"/>
                <a:cs typeface="Fraunces" pitchFamily="34" charset="-120"/>
              </a:rPr>
              <a:t>Monitor Your Accounts</a:t>
            </a:r>
            <a:endParaRPr lang="en-US" sz="1650" dirty="0"/>
          </a:p>
        </p:txBody>
      </p:sp>
      <p:sp>
        <p:nvSpPr>
          <p:cNvPr id="18" name="Text 10"/>
          <p:cNvSpPr/>
          <p:nvPr/>
        </p:nvSpPr>
        <p:spPr>
          <a:xfrm>
            <a:off x="7163038" y="6373892"/>
            <a:ext cx="6880503" cy="536258"/>
          </a:xfrm>
          <a:prstGeom prst="rect">
            <a:avLst/>
          </a:prstGeom>
          <a:noFill/>
          <a:ln/>
        </p:spPr>
        <p:txBody>
          <a:bodyPr wrap="square" rtlCol="0" anchor="t"/>
          <a:lstStyle/>
          <a:p>
            <a:pPr marL="0" indent="0" algn="l">
              <a:lnSpc>
                <a:spcPts val="2112"/>
              </a:lnSpc>
              <a:buNone/>
            </a:pPr>
            <a:r>
              <a:rPr lang="en-US" sz="1320" dirty="0">
                <a:solidFill>
                  <a:srgbClr val="EBECEF"/>
                </a:solidFill>
                <a:latin typeface="Epilogue" pitchFamily="34" charset="0"/>
                <a:ea typeface="Epilogue" pitchFamily="34" charset="-122"/>
                <a:cs typeface="Epilogue" pitchFamily="34" charset="-120"/>
              </a:rPr>
              <a:t>Keep a close eye on your accounts for any suspicious activity. If you notice anything unusual, contact your bank or the relevant organization immediately.</a:t>
            </a:r>
            <a:endParaRPr lang="en-US" sz="1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6" name="Text 2"/>
          <p:cNvSpPr/>
          <p:nvPr/>
        </p:nvSpPr>
        <p:spPr>
          <a:xfrm>
            <a:off x="6280190" y="1784271"/>
            <a:ext cx="7556421" cy="1417558"/>
          </a:xfrm>
          <a:prstGeom prst="rect">
            <a:avLst/>
          </a:prstGeom>
          <a:noFill/>
          <a:ln/>
        </p:spPr>
        <p:txBody>
          <a:bodyPr wrap="square" rtlCol="0" anchor="t"/>
          <a:lstStyle/>
          <a:p>
            <a:pPr marL="0" indent="0">
              <a:lnSpc>
                <a:spcPts val="5581"/>
              </a:lnSpc>
              <a:buNone/>
            </a:pPr>
            <a:r>
              <a:rPr lang="en-US" sz="4465" dirty="0">
                <a:solidFill>
                  <a:srgbClr val="FFFFFF"/>
                </a:solidFill>
                <a:latin typeface="Fraunces" pitchFamily="34" charset="0"/>
                <a:ea typeface="Fraunces" pitchFamily="34" charset="-122"/>
                <a:cs typeface="Fraunces" pitchFamily="34" charset="-120"/>
              </a:rPr>
              <a:t>Conclusion and Key Takeaways</a:t>
            </a:r>
            <a:endParaRPr lang="en-US" sz="4465" dirty="0"/>
          </a:p>
        </p:txBody>
      </p:sp>
      <p:sp>
        <p:nvSpPr>
          <p:cNvPr id="7" name="Text 3"/>
          <p:cNvSpPr/>
          <p:nvPr/>
        </p:nvSpPr>
        <p:spPr>
          <a:xfrm>
            <a:off x="6280190" y="3541990"/>
            <a:ext cx="7556421" cy="2903220"/>
          </a:xfrm>
          <a:prstGeom prst="rect">
            <a:avLst/>
          </a:prstGeom>
          <a:noFill/>
          <a:ln/>
        </p:spPr>
        <p:txBody>
          <a:bodyPr wrap="square" rtlCol="0" anchor="t"/>
          <a:lstStyle/>
          <a:p>
            <a:pPr marL="0" indent="0">
              <a:lnSpc>
                <a:spcPts val="2858"/>
              </a:lnSpc>
              <a:buNone/>
            </a:pPr>
            <a:r>
              <a:rPr lang="en-US" sz="1786" dirty="0">
                <a:solidFill>
                  <a:srgbClr val="EBECEF"/>
                </a:solidFill>
                <a:latin typeface="Epilogue" pitchFamily="34" charset="0"/>
                <a:ea typeface="Epilogue" pitchFamily="34" charset="-122"/>
                <a:cs typeface="Epilogue" pitchFamily="34" charset="-120"/>
              </a:rPr>
              <a:t>Phishing attacks are a persistent threat, but by understanding how they work and taking the necessary precautions, you can protect yourself and your information. Be vigilant, trust your instincts, and report any suspicious activity to the appropriate authorities. You can also consider using a phishing simulator to test your employees' ability to recognize phishing attempts. By taking these steps, you can help reduce the risk of becoming a victim of a phishing attack.</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SRAVAN SURAJ CHUNDURU .</cp:lastModifiedBy>
  <cp:revision>1</cp:revision>
  <dcterms:created xsi:type="dcterms:W3CDTF">2024-07-01T04:11:56Z</dcterms:created>
  <dcterms:modified xsi:type="dcterms:W3CDTF">2024-07-01T04:14:01Z</dcterms:modified>
</cp:coreProperties>
</file>